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28"/>
  </p:notesMasterIdLst>
  <p:sldIdLst>
    <p:sldId id="256" r:id="rId2"/>
    <p:sldId id="257" r:id="rId3"/>
    <p:sldId id="260" r:id="rId4"/>
    <p:sldId id="261" r:id="rId5"/>
    <p:sldId id="265" r:id="rId6"/>
    <p:sldId id="266" r:id="rId7"/>
    <p:sldId id="267" r:id="rId8"/>
    <p:sldId id="268" r:id="rId9"/>
    <p:sldId id="269" r:id="rId10"/>
    <p:sldId id="270" r:id="rId11"/>
    <p:sldId id="273" r:id="rId12"/>
    <p:sldId id="275" r:id="rId13"/>
    <p:sldId id="272" r:id="rId14"/>
    <p:sldId id="274" r:id="rId15"/>
    <p:sldId id="284" r:id="rId16"/>
    <p:sldId id="276" r:id="rId17"/>
    <p:sldId id="264" r:id="rId18"/>
    <p:sldId id="277" r:id="rId19"/>
    <p:sldId id="279" r:id="rId20"/>
    <p:sldId id="278" r:id="rId21"/>
    <p:sldId id="280" r:id="rId22"/>
    <p:sldId id="281" r:id="rId23"/>
    <p:sldId id="282" r:id="rId24"/>
    <p:sldId id="283" r:id="rId25"/>
    <p:sldId id="262" r:id="rId26"/>
    <p:sldId id="263" r:id="rId27"/>
  </p:sldIdLst>
  <p:sldSz cx="9144000" cy="5143500" type="screen16x9"/>
  <p:notesSz cx="6858000" cy="9144000"/>
  <p:embeddedFontLst>
    <p:embeddedFont>
      <p:font typeface="Raleway" panose="020B0604020202020204" charset="0"/>
      <p:regular r:id="rId29"/>
      <p:bold r:id="rId30"/>
      <p:italic r:id="rId31"/>
      <p:boldItalic r:id="rId32"/>
    </p:embeddedFont>
    <p:embeddedFont>
      <p:font typeface="Catamaran" panose="020B0604020202020204" charset="0"/>
      <p:regular r:id="rId33"/>
      <p:bold r:id="rId34"/>
      <p:italic r:id="rId35"/>
      <p:boldItalic r:id="rId36"/>
    </p:embeddedFont>
    <p:embeddedFont>
      <p:font typeface="Lato" panose="020B0604020202020204" charset="0"/>
      <p:regular r:id="rId37"/>
      <p:bold r:id="rId38"/>
      <p:italic r:id="rId39"/>
      <p:boldItalic r:id="rId40"/>
    </p:embeddedFont>
    <p:embeddedFont>
      <p:font typeface="Helvetica" panose="020B0604020202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918"/>
    <a:srgbClr val="0167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60D122-FC0D-ED41-9282-B63701562ADE}" v="33" dt="2025-07-22T16:16:45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9" autoAdjust="0"/>
    <p:restoredTop sz="96395" autoAdjust="0"/>
  </p:normalViewPr>
  <p:slideViewPr>
    <p:cSldViewPr snapToGrid="0">
      <p:cViewPr>
        <p:scale>
          <a:sx n="146" d="100"/>
          <a:sy n="146" d="100"/>
        </p:scale>
        <p:origin x="-624" y="-23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21103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df644b60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df644b60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df644b60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df644b60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df644b60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df644b60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301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a3e01eb3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a3e01eb3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5670f63ae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5670f63ae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atamaran"/>
              <a:buNone/>
              <a:defRPr sz="42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6259425" y="2453225"/>
            <a:ext cx="2884575" cy="26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830400" y="1170063"/>
            <a:ext cx="548700" cy="882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379100" y="1170063"/>
            <a:ext cx="548700" cy="882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347725" y="198330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1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347725" y="293779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3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4167025" y="198330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2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4167025" y="293779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4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1414300" y="198332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414300" y="2937820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5233600" y="198332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5233600" y="2937820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/>
          <p:nvPr/>
        </p:nvSpPr>
        <p:spPr>
          <a:xfrm rot="10800000" flipH="1">
            <a:off x="828588" y="734362"/>
            <a:ext cx="372900" cy="45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 flipH="1">
            <a:off x="1201463" y="734362"/>
            <a:ext cx="372900" cy="459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31;p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7922487" y="2407925"/>
            <a:ext cx="1776325" cy="165662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/>
          <p:nvPr/>
        </p:nvSpPr>
        <p:spPr>
          <a:xfrm>
            <a:off x="347725" y="387525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5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3;p3"/>
          <p:cNvSpPr txBox="1"/>
          <p:nvPr/>
        </p:nvSpPr>
        <p:spPr>
          <a:xfrm>
            <a:off x="4167025" y="387525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Raleway"/>
                <a:ea typeface="Raleway"/>
                <a:cs typeface="Raleway"/>
                <a:sym typeface="Raleway"/>
              </a:rPr>
              <a:t>6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414300" y="387527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5233600" y="387527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727650" y="16220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0" y="4129750"/>
            <a:ext cx="1327200" cy="1013700"/>
          </a:xfrm>
          <a:prstGeom prst="rtTriangle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4"/>
          <p:cNvPicPr preferRelativeResize="0"/>
          <p:nvPr/>
        </p:nvPicPr>
        <p:blipFill rotWithShape="1">
          <a:blip r:embed="rId2">
            <a:alphaModFix/>
          </a:blip>
          <a:srcRect l="7088" t="14912" r="9620" b="16523"/>
          <a:stretch/>
        </p:blipFill>
        <p:spPr>
          <a:xfrm>
            <a:off x="99550" y="4626400"/>
            <a:ext cx="505675" cy="4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/>
          <p:nvPr/>
        </p:nvSpPr>
        <p:spPr>
          <a:xfrm rot="10800000" flipH="1">
            <a:off x="828588" y="734362"/>
            <a:ext cx="372900" cy="45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 rot="10800000" flipH="1">
            <a:off x="1201463" y="734362"/>
            <a:ext cx="372900" cy="459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70150" y="831575"/>
            <a:ext cx="33009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770150" y="2192250"/>
            <a:ext cx="3300900" cy="2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2"/>
          </p:nvPr>
        </p:nvSpPr>
        <p:spPr>
          <a:xfrm>
            <a:off x="5161900" y="83157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0" y="4129750"/>
            <a:ext cx="1327200" cy="1013700"/>
          </a:xfrm>
          <a:prstGeom prst="rtTriangle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5"/>
          <p:cNvPicPr preferRelativeResize="0"/>
          <p:nvPr/>
        </p:nvPicPr>
        <p:blipFill rotWithShape="1">
          <a:blip r:embed="rId2">
            <a:alphaModFix/>
          </a:blip>
          <a:srcRect t="13651" b="17785"/>
          <a:stretch/>
        </p:blipFill>
        <p:spPr>
          <a:xfrm>
            <a:off x="0" y="4597050"/>
            <a:ext cx="607175" cy="4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/>
        </p:nvSpPr>
        <p:spPr>
          <a:xfrm rot="10800000" flipH="1">
            <a:off x="828588" y="734362"/>
            <a:ext cx="372900" cy="45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/>
          <p:nvPr/>
        </p:nvSpPr>
        <p:spPr>
          <a:xfrm rot="10800000" flipH="1">
            <a:off x="1201463" y="734362"/>
            <a:ext cx="372900" cy="459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3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0" y="4129750"/>
            <a:ext cx="1327200" cy="1013700"/>
          </a:xfrm>
          <a:prstGeom prst="rtTriangle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l="7088" t="14912" r="9620" b="16523"/>
          <a:stretch/>
        </p:blipFill>
        <p:spPr>
          <a:xfrm>
            <a:off x="99550" y="4626400"/>
            <a:ext cx="505675" cy="4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 sz="2800" b="1"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tamaran"/>
              <a:buChar char="●"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●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●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9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32.sv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tectRecog/CCP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pietro-nardelli/sapienza-ppt-template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>
                <a:solidFill>
                  <a:srgbClr val="016778"/>
                </a:solidFill>
              </a:rPr>
              <a:t>Car </a:t>
            </a:r>
            <a:r>
              <a:rPr lang="it-IT" sz="3200" dirty="0" err="1">
                <a:solidFill>
                  <a:srgbClr val="016778"/>
                </a:solidFill>
              </a:rPr>
              <a:t>Plate</a:t>
            </a:r>
            <a:r>
              <a:rPr lang="it-IT" sz="3200" dirty="0">
                <a:solidFill>
                  <a:srgbClr val="016778"/>
                </a:solidFill>
              </a:rPr>
              <a:t> </a:t>
            </a:r>
            <a:r>
              <a:rPr lang="it-IT" sz="3200" dirty="0" err="1">
                <a:solidFill>
                  <a:srgbClr val="016778"/>
                </a:solidFill>
              </a:rPr>
              <a:t>Recognition</a:t>
            </a:r>
            <a:r>
              <a:rPr lang="it-IT" sz="3200" dirty="0">
                <a:solidFill>
                  <a:srgbClr val="016778"/>
                </a:solidFill>
              </a:rPr>
              <a:t> and</a:t>
            </a:r>
            <a:br>
              <a:rPr lang="it-IT" sz="3200" dirty="0">
                <a:solidFill>
                  <a:srgbClr val="016778"/>
                </a:solidFill>
              </a:rPr>
            </a:br>
            <a:r>
              <a:rPr lang="it-IT" sz="3200" dirty="0" err="1">
                <a:solidFill>
                  <a:srgbClr val="016778"/>
                </a:solidFill>
              </a:rPr>
              <a:t>Reconstruction</a:t>
            </a:r>
            <a:r>
              <a:rPr lang="it-IT" sz="3200" dirty="0">
                <a:solidFill>
                  <a:srgbClr val="016778"/>
                </a:solidFill>
              </a:rPr>
              <a:t> with </a:t>
            </a:r>
            <a:r>
              <a:rPr lang="it-IT" sz="3200" dirty="0" err="1">
                <a:solidFill>
                  <a:srgbClr val="016778"/>
                </a:solidFill>
              </a:rPr>
              <a:t>Deep</a:t>
            </a:r>
            <a:r>
              <a:rPr lang="it-IT" sz="3200" dirty="0">
                <a:solidFill>
                  <a:srgbClr val="016778"/>
                </a:solidFill>
              </a:rPr>
              <a:t> Learning</a:t>
            </a:r>
            <a:endParaRPr sz="3200" dirty="0">
              <a:solidFill>
                <a:srgbClr val="016778"/>
              </a:solidFill>
            </a:endParaRPr>
          </a:p>
        </p:txBody>
      </p:sp>
      <p:sp>
        <p:nvSpPr>
          <p:cNvPr id="64" name="Google Shape;64;p6"/>
          <p:cNvSpPr txBox="1">
            <a:spLocks noGrp="1"/>
          </p:cNvSpPr>
          <p:nvPr>
            <p:ph type="subTitle" idx="1"/>
          </p:nvPr>
        </p:nvSpPr>
        <p:spPr>
          <a:xfrm>
            <a:off x="729625" y="3172900"/>
            <a:ext cx="76881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6E0918"/>
                </a:solidFill>
              </a:rPr>
              <a:t>Alessandro </a:t>
            </a:r>
            <a:r>
              <a:rPr lang="it-IT" dirty="0" err="1">
                <a:solidFill>
                  <a:srgbClr val="6E0918"/>
                </a:solidFill>
              </a:rPr>
              <a:t>Tagliaferri</a:t>
            </a:r>
            <a:r>
              <a:rPr lang="it-IT" dirty="0">
                <a:solidFill>
                  <a:srgbClr val="6E0918"/>
                </a:solidFill>
              </a:rPr>
              <a:t> – Federico Navarra</a:t>
            </a:r>
            <a:endParaRPr dirty="0">
              <a:solidFill>
                <a:srgbClr val="6E091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6E0918"/>
                </a:solidFill>
              </a:rPr>
              <a:t>Computer Vision 2024-2025</a:t>
            </a:r>
            <a:endParaRPr dirty="0">
              <a:solidFill>
                <a:srgbClr val="6E091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rgbClr val="6E0918"/>
                </a:solidFill>
              </a:rPr>
              <a:t>Sapienza University of Rome</a:t>
            </a:r>
            <a:endParaRPr dirty="0">
              <a:solidFill>
                <a:srgbClr val="6E091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281F60A0-E70F-61AE-9626-02087CBC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6E0918"/>
                </a:solidFill>
              </a:rPr>
              <a:t>Detection</a:t>
            </a:r>
            <a:r>
              <a:rPr lang="it-IT" dirty="0">
                <a:solidFill>
                  <a:srgbClr val="6E0918"/>
                </a:solidFill>
              </a:rPr>
              <a:t> – Baseline with </a:t>
            </a:r>
            <a:r>
              <a:rPr lang="it-IT" dirty="0" err="1">
                <a:solidFill>
                  <a:srgbClr val="6E0918"/>
                </a:solidFill>
              </a:rPr>
              <a:t>SimpleCNN</a:t>
            </a:r>
            <a:r>
              <a:rPr lang="it-IT" dirty="0">
                <a:solidFill>
                  <a:srgbClr val="6E0918"/>
                </a:solidFill>
              </a:rPr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xmlns="" id="{EB3952E4-A2A8-C9C8-FC84-2F642A04A3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10</a:t>
            </a:fld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xmlns="" id="{09892261-4719-204D-25C0-D0893D1DA83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86AD5891-D538-9080-35A9-F011D3DDD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03" y="2022205"/>
            <a:ext cx="7942399" cy="16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5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71D41E6C-B8B1-748E-20FE-84B6657E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868331"/>
            <a:ext cx="7688700" cy="535200"/>
          </a:xfrm>
        </p:spPr>
        <p:txBody>
          <a:bodyPr/>
          <a:lstStyle/>
          <a:p>
            <a:r>
              <a:rPr lang="it-IT" dirty="0" err="1">
                <a:solidFill>
                  <a:srgbClr val="6E0918"/>
                </a:solidFill>
              </a:rPr>
              <a:t>Detection</a:t>
            </a:r>
            <a:r>
              <a:rPr lang="it-IT" dirty="0">
                <a:solidFill>
                  <a:srgbClr val="6E0918"/>
                </a:solidFill>
              </a:rPr>
              <a:t> – </a:t>
            </a:r>
            <a:r>
              <a:rPr lang="it-IT" dirty="0" smtClean="0">
                <a:solidFill>
                  <a:srgbClr val="6E0918"/>
                </a:solidFill>
              </a:rPr>
              <a:t>Yolov5s </a:t>
            </a:r>
            <a:r>
              <a:rPr lang="it-IT" dirty="0">
                <a:solidFill>
                  <a:srgbClr val="6E0918"/>
                </a:solidFill>
              </a:rPr>
              <a:t>for </a:t>
            </a:r>
            <a:r>
              <a:rPr lang="it-IT" dirty="0" err="1">
                <a:solidFill>
                  <a:srgbClr val="6E0918"/>
                </a:solidFill>
              </a:rPr>
              <a:t>Plate</a:t>
            </a:r>
            <a:r>
              <a:rPr lang="it-IT" dirty="0">
                <a:solidFill>
                  <a:srgbClr val="6E0918"/>
                </a:solidFill>
              </a:rPr>
              <a:t> </a:t>
            </a:r>
            <a:r>
              <a:rPr lang="it-IT" dirty="0" err="1" smtClean="0">
                <a:solidFill>
                  <a:srgbClr val="6E0918"/>
                </a:solidFill>
              </a:rPr>
              <a:t>Recognition</a:t>
            </a:r>
            <a:endParaRPr lang="it-IT" dirty="0">
              <a:solidFill>
                <a:srgbClr val="6E0918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xmlns="" id="{E5F3A303-0F96-0C03-FE6E-74BC5B8C9C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11</a:t>
            </a:fld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xmlns="" id="{084EA174-4B2E-D079-DDB2-50834008FE0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8" name="Picture 4" descr="Mastering All YOLO Models from YOLOv1 to YOLOv12">
            <a:extLst>
              <a:ext uri="{FF2B5EF4-FFF2-40B4-BE49-F238E27FC236}">
                <a16:creationId xmlns:a16="http://schemas.microsoft.com/office/drawing/2014/main" xmlns="" id="{BB6BBA5B-4E82-3CCD-9580-4073E4FF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783" y="2921430"/>
            <a:ext cx="2456595" cy="73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LO - un algoritmo di computer vision ultraveloce per una computer vision  in tempo reale – Nonteek">
            <a:extLst>
              <a:ext uri="{FF2B5EF4-FFF2-40B4-BE49-F238E27FC236}">
                <a16:creationId xmlns:a16="http://schemas.microsoft.com/office/drawing/2014/main" xmlns="" id="{7A2921D6-2AEF-1AFD-F4AF-0754E4701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89" y="1327035"/>
            <a:ext cx="1195875" cy="63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166377FA-D85F-E554-12AC-81C60270E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725" y="1570739"/>
            <a:ext cx="8637897" cy="341274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it-IT" sz="2000" b="1" dirty="0">
                <a:solidFill>
                  <a:srgbClr val="6E0918"/>
                </a:solidFill>
              </a:rPr>
              <a:t>One-stage</a:t>
            </a:r>
            <a:r>
              <a:rPr lang="it-IT" sz="2000" dirty="0"/>
              <a:t> detector with real-time performance</a:t>
            </a:r>
          </a:p>
          <a:p>
            <a:pPr>
              <a:lnSpc>
                <a:spcPct val="150000"/>
              </a:lnSpc>
            </a:pPr>
            <a:r>
              <a:rPr lang="it-IT" sz="2000" dirty="0"/>
              <a:t>High </a:t>
            </a:r>
            <a:r>
              <a:rPr lang="it-IT" sz="2000" dirty="0" err="1"/>
              <a:t>detection</a:t>
            </a:r>
            <a:r>
              <a:rPr lang="it-IT" sz="2000" dirty="0"/>
              <a:t> </a:t>
            </a:r>
            <a:r>
              <a:rPr lang="it-IT" sz="2000" dirty="0" err="1"/>
              <a:t>speed</a:t>
            </a:r>
            <a:r>
              <a:rPr lang="it-IT" sz="2000" dirty="0"/>
              <a:t> with </a:t>
            </a:r>
            <a:r>
              <a:rPr lang="it-IT" sz="2000" dirty="0" err="1"/>
              <a:t>good</a:t>
            </a:r>
            <a:r>
              <a:rPr lang="it-IT" sz="2000" dirty="0"/>
              <a:t> </a:t>
            </a:r>
            <a:r>
              <a:rPr lang="it-IT" sz="2000" dirty="0" err="1"/>
              <a:t>accuracy</a:t>
            </a:r>
            <a:endParaRPr lang="it-IT" sz="2000" dirty="0"/>
          </a:p>
          <a:p>
            <a:pPr>
              <a:lnSpc>
                <a:spcPct val="150000"/>
              </a:lnSpc>
            </a:pP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CSPDarknet</a:t>
            </a:r>
            <a:r>
              <a:rPr lang="it-IT" sz="2000" dirty="0"/>
              <a:t> </a:t>
            </a:r>
            <a:r>
              <a:rPr lang="it-IT" sz="2000" b="1" dirty="0" err="1">
                <a:solidFill>
                  <a:srgbClr val="6E0918"/>
                </a:solidFill>
              </a:rPr>
              <a:t>backbone</a:t>
            </a:r>
            <a:r>
              <a:rPr lang="it-IT" sz="2000" dirty="0"/>
              <a:t> and </a:t>
            </a:r>
            <a:r>
              <a:rPr lang="it-IT" sz="2000" b="1" dirty="0" err="1">
                <a:solidFill>
                  <a:srgbClr val="6E0918"/>
                </a:solidFill>
              </a:rPr>
              <a:t>PANet</a:t>
            </a:r>
            <a:r>
              <a:rPr lang="it-IT" sz="2000" dirty="0"/>
              <a:t> for feature fusion</a:t>
            </a:r>
          </a:p>
          <a:p>
            <a:pPr>
              <a:lnSpc>
                <a:spcPct val="150000"/>
              </a:lnSpc>
            </a:pPr>
            <a:r>
              <a:rPr lang="it-IT" sz="2000" dirty="0"/>
              <a:t>Outputs </a:t>
            </a:r>
            <a:r>
              <a:rPr lang="it-IT" sz="2000" b="1" dirty="0" err="1">
                <a:solidFill>
                  <a:srgbClr val="6E0918"/>
                </a:solidFill>
              </a:rPr>
              <a:t>bounding</a:t>
            </a:r>
            <a:r>
              <a:rPr lang="it-IT" sz="2000" b="1" dirty="0">
                <a:solidFill>
                  <a:srgbClr val="6E0918"/>
                </a:solidFill>
              </a:rPr>
              <a:t> boxes </a:t>
            </a:r>
            <a:r>
              <a:rPr lang="it-IT" sz="2000" dirty="0"/>
              <a:t>with confidence scores</a:t>
            </a:r>
          </a:p>
          <a:p>
            <a:pPr>
              <a:lnSpc>
                <a:spcPct val="150000"/>
              </a:lnSpc>
            </a:pPr>
            <a:r>
              <a:rPr lang="it-IT" sz="2000" dirty="0"/>
              <a:t>Fine-</a:t>
            </a:r>
            <a:r>
              <a:rPr lang="it-IT" sz="2000" dirty="0" err="1"/>
              <a:t>tuned</a:t>
            </a:r>
            <a:r>
              <a:rPr lang="it-IT" sz="2000" dirty="0"/>
              <a:t> on </a:t>
            </a:r>
            <a:r>
              <a:rPr lang="it-IT" sz="2000" b="1" dirty="0">
                <a:solidFill>
                  <a:srgbClr val="6E0918"/>
                </a:solidFill>
              </a:rPr>
              <a:t>CCPD</a:t>
            </a:r>
            <a:r>
              <a:rPr lang="it-IT" sz="2000" dirty="0"/>
              <a:t> with </a:t>
            </a:r>
            <a:r>
              <a:rPr lang="it-IT" sz="2000" dirty="0" err="1"/>
              <a:t>pretrained</a:t>
            </a:r>
            <a:r>
              <a:rPr lang="it-IT" sz="2000" dirty="0"/>
              <a:t> COCO weights</a:t>
            </a:r>
          </a:p>
          <a:p>
            <a:pPr>
              <a:lnSpc>
                <a:spcPct val="150000"/>
              </a:lnSpc>
            </a:pPr>
            <a:r>
              <a:rPr lang="it-IT" sz="2000" dirty="0" err="1"/>
              <a:t>Cropped</a:t>
            </a:r>
            <a:r>
              <a:rPr lang="it-IT" sz="2000" dirty="0"/>
              <a:t> </a:t>
            </a:r>
            <a:r>
              <a:rPr lang="it-IT" sz="2000" dirty="0" err="1"/>
              <a:t>plates</a:t>
            </a:r>
            <a:r>
              <a:rPr lang="it-IT" sz="2000" dirty="0"/>
              <a:t> from YOLO </a:t>
            </a:r>
            <a:r>
              <a:rPr lang="it-IT" sz="2000" dirty="0" err="1" smtClean="0"/>
              <a:t>detections</a:t>
            </a:r>
            <a:r>
              <a:rPr lang="it-IT" sz="2000" dirty="0" smtClean="0"/>
              <a:t> with </a:t>
            </a:r>
            <a:r>
              <a:rPr lang="it-IT" sz="2000" dirty="0" err="1" smtClean="0"/>
              <a:t>IoU</a:t>
            </a:r>
            <a:r>
              <a:rPr lang="it-IT" sz="2000" dirty="0" smtClean="0"/>
              <a:t>&gt;0.6 </a:t>
            </a:r>
            <a:r>
              <a:rPr lang="it-IT" sz="2000" dirty="0" err="1"/>
              <a:t>used</a:t>
            </a:r>
            <a:r>
              <a:rPr lang="it-IT" sz="2000" dirty="0"/>
              <a:t> for </a:t>
            </a:r>
            <a:r>
              <a:rPr lang="it-IT" sz="2000" b="1" dirty="0" err="1">
                <a:solidFill>
                  <a:srgbClr val="6E0918"/>
                </a:solidFill>
              </a:rPr>
              <a:t>recognition</a:t>
            </a:r>
            <a:endParaRPr lang="it-IT" sz="2000" b="1" dirty="0">
              <a:solidFill>
                <a:srgbClr val="6E0918"/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076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4459" y="768282"/>
            <a:ext cx="7688700" cy="535200"/>
          </a:xfrm>
        </p:spPr>
        <p:txBody>
          <a:bodyPr/>
          <a:lstStyle/>
          <a:p>
            <a:pPr algn="ctr"/>
            <a:r>
              <a:rPr lang="it-IT" dirty="0" err="1">
                <a:solidFill>
                  <a:srgbClr val="6E0918"/>
                </a:solidFill>
              </a:rPr>
              <a:t>Detection</a:t>
            </a:r>
            <a:r>
              <a:rPr lang="it-IT" dirty="0">
                <a:solidFill>
                  <a:srgbClr val="6E0918"/>
                </a:solidFill>
              </a:rPr>
              <a:t> with </a:t>
            </a:r>
            <a:r>
              <a:rPr lang="it-IT" dirty="0" err="1">
                <a:solidFill>
                  <a:srgbClr val="6E0918"/>
                </a:solidFill>
              </a:rPr>
              <a:t>Yolo</a:t>
            </a:r>
            <a:endParaRPr lang="it-IT" dirty="0">
              <a:solidFill>
                <a:srgbClr val="6E0918"/>
              </a:soli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021" y="1458644"/>
            <a:ext cx="2015513" cy="322805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59" y="1458642"/>
            <a:ext cx="1980730" cy="3228055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35" y="1458643"/>
            <a:ext cx="2007756" cy="322805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53" y="1458641"/>
            <a:ext cx="1994268" cy="322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3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FB078816-4AA5-7DED-CF83-CA33A663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>
                <a:solidFill>
                  <a:srgbClr val="6E0918"/>
                </a:solidFill>
              </a:rPr>
              <a:t>Recogniction</a:t>
            </a:r>
            <a:r>
              <a:rPr lang="it-IT" dirty="0">
                <a:solidFill>
                  <a:srgbClr val="6E0918"/>
                </a:solidFill>
              </a:rPr>
              <a:t> - </a:t>
            </a:r>
            <a:r>
              <a:rPr lang="it-IT" dirty="0" err="1">
                <a:solidFill>
                  <a:srgbClr val="6E0918"/>
                </a:solidFill>
              </a:rPr>
              <a:t>Holistic</a:t>
            </a:r>
            <a:r>
              <a:rPr lang="it-IT" dirty="0">
                <a:solidFill>
                  <a:srgbClr val="6E0918"/>
                </a:solidFill>
              </a:rPr>
              <a:t> CNN vs CRNN vs </a:t>
            </a:r>
            <a:r>
              <a:rPr lang="it-IT" dirty="0" err="1">
                <a:solidFill>
                  <a:srgbClr val="6E0918"/>
                </a:solidFill>
              </a:rPr>
              <a:t>LPRNet</a:t>
            </a:r>
            <a:endParaRPr lang="it-IT" dirty="0">
              <a:solidFill>
                <a:srgbClr val="6E0918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xmlns="" id="{27CF14E1-86BD-9155-6BEA-0038735EEB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13</a:t>
            </a:fld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xmlns="" id="{6751C937-0F4B-0463-1D4A-57EBD3E56EB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08" y="1340427"/>
            <a:ext cx="7119785" cy="311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9AFAA42B-C166-92C5-A334-B3947492E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691750"/>
            <a:ext cx="7688700" cy="535200"/>
          </a:xfrm>
        </p:spPr>
        <p:txBody>
          <a:bodyPr/>
          <a:lstStyle/>
          <a:p>
            <a:r>
              <a:rPr lang="it-IT" dirty="0">
                <a:solidFill>
                  <a:srgbClr val="6E0918"/>
                </a:solidFill>
              </a:rPr>
              <a:t>PDLPR - </a:t>
            </a:r>
            <a:r>
              <a:rPr lang="it-IT" dirty="0">
                <a:solidFill>
                  <a:srgbClr val="6E0918"/>
                </a:solidFill>
                <a:effectLst/>
                <a:latin typeface="Helvetica" pitchFamily="2" charset="0"/>
              </a:rPr>
              <a:t>License Plate </a:t>
            </a:r>
            <a:r>
              <a:rPr lang="it-IT" dirty="0" err="1">
                <a:solidFill>
                  <a:srgbClr val="6E0918"/>
                </a:solidFill>
                <a:effectLst/>
                <a:latin typeface="Helvetica" pitchFamily="2" charset="0"/>
              </a:rPr>
              <a:t>Character</a:t>
            </a:r>
            <a:r>
              <a:rPr lang="it-IT" dirty="0">
                <a:solidFill>
                  <a:srgbClr val="6E0918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6E0918"/>
                </a:solidFill>
                <a:effectLst/>
                <a:latin typeface="Helvetica" pitchFamily="2" charset="0"/>
              </a:rPr>
              <a:t>Recognition</a:t>
            </a:r>
            <a:r>
              <a:rPr lang="it-IT" dirty="0">
                <a:solidFill>
                  <a:srgbClr val="6E0918"/>
                </a:solidFill>
                <a:effectLst/>
                <a:latin typeface="Helvetica" pitchFamily="2" charset="0"/>
              </a:rPr>
              <a:t/>
            </a:r>
            <a:br>
              <a:rPr lang="it-IT" dirty="0">
                <a:solidFill>
                  <a:srgbClr val="6E0918"/>
                </a:solidFill>
                <a:effectLst/>
                <a:latin typeface="Helvetica" pitchFamily="2" charset="0"/>
              </a:rPr>
            </a:br>
            <a:endParaRPr lang="it-IT" dirty="0">
              <a:solidFill>
                <a:srgbClr val="6E0918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xmlns="" id="{0DA08BA8-099E-A272-AF77-36028BC41C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14</a:t>
            </a:fld>
            <a:endParaRPr lang="it-IT"/>
          </a:p>
        </p:txBody>
      </p:sp>
      <p:pic>
        <p:nvPicPr>
          <p:cNvPr id="9" name="Immagine 8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xmlns="" id="{44B8E148-8217-0524-198B-059842298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886" y="1296801"/>
            <a:ext cx="1990827" cy="3649850"/>
          </a:xfrm>
          <a:prstGeom prst="rect">
            <a:avLst/>
          </a:prstGeom>
        </p:spPr>
      </p:pic>
      <p:sp>
        <p:nvSpPr>
          <p:cNvPr id="10" name="Freccia destra 9">
            <a:extLst>
              <a:ext uri="{FF2B5EF4-FFF2-40B4-BE49-F238E27FC236}">
                <a16:creationId xmlns:a16="http://schemas.microsoft.com/office/drawing/2014/main" xmlns="" id="{61343B99-7DF1-B163-86C0-E59C3E1F742A}"/>
              </a:ext>
            </a:extLst>
          </p:cNvPr>
          <p:cNvSpPr/>
          <p:nvPr/>
        </p:nvSpPr>
        <p:spPr>
          <a:xfrm>
            <a:off x="3291482" y="2490952"/>
            <a:ext cx="1083449" cy="197069"/>
          </a:xfrm>
          <a:prstGeom prst="rightArrow">
            <a:avLst>
              <a:gd name="adj1" fmla="val 42000"/>
              <a:gd name="adj2" fmla="val 50000"/>
            </a:avLst>
          </a:prstGeom>
          <a:solidFill>
            <a:srgbClr val="6E0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Freccia destra 10">
            <a:extLst>
              <a:ext uri="{FF2B5EF4-FFF2-40B4-BE49-F238E27FC236}">
                <a16:creationId xmlns:a16="http://schemas.microsoft.com/office/drawing/2014/main" xmlns="" id="{592EAEA0-CFFD-796A-398C-9FEC369C4B5B}"/>
              </a:ext>
            </a:extLst>
          </p:cNvPr>
          <p:cNvSpPr/>
          <p:nvPr/>
        </p:nvSpPr>
        <p:spPr>
          <a:xfrm>
            <a:off x="3295423" y="3129609"/>
            <a:ext cx="1083449" cy="197069"/>
          </a:xfrm>
          <a:prstGeom prst="rightArrow">
            <a:avLst/>
          </a:prstGeom>
          <a:solidFill>
            <a:srgbClr val="6E0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Freccia destra 11">
            <a:extLst>
              <a:ext uri="{FF2B5EF4-FFF2-40B4-BE49-F238E27FC236}">
                <a16:creationId xmlns:a16="http://schemas.microsoft.com/office/drawing/2014/main" xmlns="" id="{BF127F6A-9A17-71C0-4BDA-EEF716FCD8A7}"/>
              </a:ext>
            </a:extLst>
          </p:cNvPr>
          <p:cNvSpPr/>
          <p:nvPr/>
        </p:nvSpPr>
        <p:spPr>
          <a:xfrm>
            <a:off x="3295423" y="3790502"/>
            <a:ext cx="1083449" cy="197069"/>
          </a:xfrm>
          <a:prstGeom prst="rightArrow">
            <a:avLst/>
          </a:prstGeom>
          <a:solidFill>
            <a:srgbClr val="6E0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xmlns="" id="{9453312F-17F3-8612-3686-FCC1A2847708}"/>
              </a:ext>
            </a:extLst>
          </p:cNvPr>
          <p:cNvSpPr/>
          <p:nvPr/>
        </p:nvSpPr>
        <p:spPr>
          <a:xfrm>
            <a:off x="4674476" y="2147899"/>
            <a:ext cx="3476296" cy="658363"/>
          </a:xfrm>
          <a:prstGeom prst="roundRect">
            <a:avLst/>
          </a:prstGeom>
          <a:solidFill>
            <a:srgbClr val="6E0918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6E0918"/>
                </a:solidFill>
              </a:rPr>
              <a:t>2 small CNN </a:t>
            </a:r>
            <a:r>
              <a:rPr lang="it-IT" dirty="0" err="1">
                <a:solidFill>
                  <a:srgbClr val="6E0918"/>
                </a:solidFill>
              </a:rPr>
              <a:t>branches</a:t>
            </a:r>
            <a:r>
              <a:rPr lang="it-IT" dirty="0">
                <a:solidFill>
                  <a:srgbClr val="6E0918"/>
                </a:solidFill>
              </a:rPr>
              <a:t> - </a:t>
            </a:r>
            <a:r>
              <a:rPr lang="it-IT" dirty="0" err="1">
                <a:solidFill>
                  <a:srgbClr val="6E0918"/>
                </a:solidFill>
              </a:rPr>
              <a:t>Extracts</a:t>
            </a:r>
            <a:r>
              <a:rPr lang="it-IT" dirty="0">
                <a:solidFill>
                  <a:srgbClr val="6E0918"/>
                </a:solidFill>
              </a:rPr>
              <a:t> </a:t>
            </a:r>
            <a:r>
              <a:rPr lang="it-IT" dirty="0" err="1">
                <a:solidFill>
                  <a:srgbClr val="6E0918"/>
                </a:solidFill>
              </a:rPr>
              <a:t>geometry-aware</a:t>
            </a:r>
            <a:r>
              <a:rPr lang="it-IT" dirty="0">
                <a:solidFill>
                  <a:srgbClr val="6E0918"/>
                </a:solidFill>
              </a:rPr>
              <a:t> features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xmlns="" id="{08FFD386-3B4A-647D-3E41-527F9BBA1AF1}"/>
              </a:ext>
            </a:extLst>
          </p:cNvPr>
          <p:cNvSpPr/>
          <p:nvPr/>
        </p:nvSpPr>
        <p:spPr>
          <a:xfrm>
            <a:off x="4674476" y="2869324"/>
            <a:ext cx="3476296" cy="658363"/>
          </a:xfrm>
          <a:prstGeom prst="roundRect">
            <a:avLst/>
          </a:prstGeom>
          <a:solidFill>
            <a:srgbClr val="6E0918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6E0918"/>
                </a:solidFill>
              </a:rPr>
              <a:t>CNN - </a:t>
            </a:r>
            <a:r>
              <a:rPr lang="it-IT" dirty="0" err="1">
                <a:solidFill>
                  <a:srgbClr val="6E0918"/>
                </a:solidFill>
              </a:rPr>
              <a:t>Encodes</a:t>
            </a:r>
            <a:r>
              <a:rPr lang="it-IT" dirty="0">
                <a:solidFill>
                  <a:srgbClr val="6E0918"/>
                </a:solidFill>
              </a:rPr>
              <a:t> visual/</a:t>
            </a:r>
            <a:r>
              <a:rPr lang="it-IT" dirty="0" err="1">
                <a:solidFill>
                  <a:srgbClr val="6E0918"/>
                </a:solidFill>
              </a:rPr>
              <a:t>textual</a:t>
            </a:r>
            <a:r>
              <a:rPr lang="it-IT" dirty="0">
                <a:solidFill>
                  <a:srgbClr val="6E0918"/>
                </a:solidFill>
              </a:rPr>
              <a:t> features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xmlns="" id="{3583238F-1EB6-A410-7523-640009436162}"/>
              </a:ext>
            </a:extLst>
          </p:cNvPr>
          <p:cNvSpPr/>
          <p:nvPr/>
        </p:nvSpPr>
        <p:spPr>
          <a:xfrm>
            <a:off x="4674476" y="3656494"/>
            <a:ext cx="3476296" cy="658363"/>
          </a:xfrm>
          <a:prstGeom prst="roundRect">
            <a:avLst/>
          </a:prstGeom>
          <a:solidFill>
            <a:srgbClr val="6E0918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6E0918"/>
                </a:solidFill>
              </a:rPr>
              <a:t>7 </a:t>
            </a:r>
            <a:r>
              <a:rPr lang="it-IT" dirty="0" err="1">
                <a:solidFill>
                  <a:srgbClr val="6E0918"/>
                </a:solidFill>
              </a:rPr>
              <a:t>classification</a:t>
            </a:r>
            <a:r>
              <a:rPr lang="it-IT" dirty="0">
                <a:solidFill>
                  <a:srgbClr val="6E0918"/>
                </a:solidFill>
              </a:rPr>
              <a:t> heads - </a:t>
            </a:r>
            <a:r>
              <a:rPr lang="it-IT" dirty="0" err="1">
                <a:solidFill>
                  <a:srgbClr val="6E0918"/>
                </a:solidFill>
              </a:rPr>
              <a:t>Predicts</a:t>
            </a:r>
            <a:r>
              <a:rPr lang="it-IT" dirty="0">
                <a:solidFill>
                  <a:srgbClr val="6E0918"/>
                </a:solidFill>
              </a:rPr>
              <a:t> </a:t>
            </a:r>
            <a:r>
              <a:rPr lang="it-IT" dirty="0" err="1">
                <a:solidFill>
                  <a:srgbClr val="6E0918"/>
                </a:solidFill>
              </a:rPr>
              <a:t>all</a:t>
            </a:r>
            <a:r>
              <a:rPr lang="it-IT" dirty="0">
                <a:solidFill>
                  <a:srgbClr val="6E0918"/>
                </a:solidFill>
              </a:rPr>
              <a:t> </a:t>
            </a:r>
            <a:r>
              <a:rPr lang="it-IT" dirty="0" err="1">
                <a:solidFill>
                  <a:srgbClr val="6E0918"/>
                </a:solidFill>
              </a:rPr>
              <a:t>characters</a:t>
            </a:r>
            <a:r>
              <a:rPr lang="it-IT" dirty="0">
                <a:solidFill>
                  <a:srgbClr val="6E0918"/>
                </a:solidFill>
              </a:rPr>
              <a:t> in </a:t>
            </a:r>
            <a:r>
              <a:rPr lang="it-IT" dirty="0" err="1">
                <a:solidFill>
                  <a:srgbClr val="6E0918"/>
                </a:solidFill>
              </a:rPr>
              <a:t>parallel</a:t>
            </a:r>
            <a:endParaRPr lang="it-IT" dirty="0">
              <a:solidFill>
                <a:srgbClr val="6E09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3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BC201356-75FC-DB0F-63D4-8F4CAFA88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6E0918"/>
                </a:solidFill>
              </a:rPr>
              <a:t>Our</a:t>
            </a:r>
            <a:r>
              <a:rPr lang="it-IT" dirty="0">
                <a:solidFill>
                  <a:srgbClr val="6E0918"/>
                </a:solidFill>
              </a:rPr>
              <a:t> setup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xmlns="" id="{870072C1-1EAE-EF3B-0AEF-8AA9E66A3B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15</a:t>
            </a:fld>
            <a:endParaRPr lang="it-IT"/>
          </a:p>
        </p:txBody>
      </p:sp>
      <p:pic>
        <p:nvPicPr>
          <p:cNvPr id="9" name="Elemento grafico 8" descr="Immagini con riempimento a tinta unita">
            <a:extLst>
              <a:ext uri="{FF2B5EF4-FFF2-40B4-BE49-F238E27FC236}">
                <a16:creationId xmlns:a16="http://schemas.microsoft.com/office/drawing/2014/main" xmlns="" id="{6ACB6EF0-416F-19BA-7869-8B78B2BA5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66606" y="1834636"/>
            <a:ext cx="465908" cy="465908"/>
          </a:xfrm>
          <a:prstGeom prst="rect">
            <a:avLst/>
          </a:prstGeom>
        </p:spPr>
      </p:pic>
      <p:pic>
        <p:nvPicPr>
          <p:cNvPr id="11" name="Elemento grafico 10" descr="Occhio con riempimento a tinta unita">
            <a:extLst>
              <a:ext uri="{FF2B5EF4-FFF2-40B4-BE49-F238E27FC236}">
                <a16:creationId xmlns:a16="http://schemas.microsoft.com/office/drawing/2014/main" xmlns="" id="{F8F1C175-8F51-9CA8-CB08-BBA9A5586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511486" y="1834636"/>
            <a:ext cx="465908" cy="465908"/>
          </a:xfrm>
          <a:prstGeom prst="rect">
            <a:avLst/>
          </a:prstGeom>
        </p:spPr>
      </p:pic>
      <p:pic>
        <p:nvPicPr>
          <p:cNvPr id="13" name="Elemento grafico 12" descr="Lente di ingrandimento con riempimento a tinta unita">
            <a:extLst>
              <a:ext uri="{FF2B5EF4-FFF2-40B4-BE49-F238E27FC236}">
                <a16:creationId xmlns:a16="http://schemas.microsoft.com/office/drawing/2014/main" xmlns="" id="{22358E82-7749-D539-F97E-47B740FFB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39046" y="1834636"/>
            <a:ext cx="465908" cy="46590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xmlns="" id="{FADFD3A3-9E69-6FE7-6A74-3CD77F328F57}"/>
              </a:ext>
            </a:extLst>
          </p:cNvPr>
          <p:cNvSpPr txBox="1"/>
          <p:nvPr/>
        </p:nvSpPr>
        <p:spPr>
          <a:xfrm>
            <a:off x="322218" y="2417860"/>
            <a:ext cx="2238102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6E0918"/>
                </a:solidFill>
              </a:rPr>
              <a:t> </a:t>
            </a:r>
            <a:r>
              <a:rPr lang="it-IT" b="1" dirty="0">
                <a:solidFill>
                  <a:srgbClr val="6E0918"/>
                </a:solidFill>
              </a:rPr>
              <a:t>DATASET</a:t>
            </a:r>
          </a:p>
          <a:p>
            <a:pPr algn="ctr"/>
            <a:endParaRPr lang="it-IT" b="1" dirty="0">
              <a:solidFill>
                <a:srgbClr val="6E091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6E0918"/>
                </a:solidFill>
              </a:rPr>
              <a:t>100k images </a:t>
            </a:r>
            <a:r>
              <a:rPr lang="it-IT" dirty="0" err="1">
                <a:solidFill>
                  <a:schemeClr val="bg2"/>
                </a:solidFill>
              </a:rPr>
              <a:t>sampled</a:t>
            </a:r>
            <a:r>
              <a:rPr lang="it-IT" dirty="0">
                <a:solidFill>
                  <a:schemeClr val="bg2"/>
                </a:solidFill>
              </a:rPr>
              <a:t> from CCPD-base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6E0918"/>
                </a:solidFill>
              </a:rPr>
              <a:t>Train/</a:t>
            </a:r>
            <a:r>
              <a:rPr lang="it-IT" dirty="0" err="1">
                <a:solidFill>
                  <a:srgbClr val="6E0918"/>
                </a:solidFill>
              </a:rPr>
              <a:t>Eval</a:t>
            </a:r>
            <a:r>
              <a:rPr lang="it-IT" dirty="0">
                <a:solidFill>
                  <a:srgbClr val="6E0918"/>
                </a:solidFill>
              </a:rPr>
              <a:t> </a:t>
            </a:r>
            <a:r>
              <a:rPr lang="it-IT" dirty="0">
                <a:solidFill>
                  <a:schemeClr val="bg2"/>
                </a:solidFill>
              </a:rPr>
              <a:t>80/20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2"/>
                </a:solidFill>
              </a:rPr>
              <a:t>Used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cropped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plates</a:t>
            </a:r>
            <a:r>
              <a:rPr lang="it-IT" dirty="0">
                <a:solidFill>
                  <a:schemeClr val="bg2"/>
                </a:solidFill>
              </a:rPr>
              <a:t> from YOLOv5 with </a:t>
            </a:r>
            <a:r>
              <a:rPr lang="it-IT" dirty="0" err="1">
                <a:solidFill>
                  <a:schemeClr val="bg2"/>
                </a:solidFill>
              </a:rPr>
              <a:t>IoU</a:t>
            </a:r>
            <a:r>
              <a:rPr lang="it-IT" dirty="0">
                <a:solidFill>
                  <a:schemeClr val="bg2"/>
                </a:solidFill>
              </a:rPr>
              <a:t> &gt; 0.6 for </a:t>
            </a:r>
            <a:r>
              <a:rPr lang="it-IT" dirty="0" err="1">
                <a:solidFill>
                  <a:srgbClr val="6E0918"/>
                </a:solidFill>
              </a:rPr>
              <a:t>recognition</a:t>
            </a:r>
            <a:r>
              <a:rPr lang="it-IT" dirty="0">
                <a:solidFill>
                  <a:srgbClr val="6E0918"/>
                </a:solidFill>
              </a:rPr>
              <a:t> training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xmlns="" id="{38386BC2-E80C-83E0-C382-2AA7A4FFCD33}"/>
              </a:ext>
            </a:extLst>
          </p:cNvPr>
          <p:cNvSpPr txBox="1"/>
          <p:nvPr/>
        </p:nvSpPr>
        <p:spPr>
          <a:xfrm>
            <a:off x="3402874" y="2417859"/>
            <a:ext cx="23382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solidFill>
                  <a:srgbClr val="6E0918"/>
                </a:solidFill>
              </a:rPr>
              <a:t>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6E091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6E0918"/>
                </a:solidFill>
              </a:rPr>
              <a:t>Pretrained</a:t>
            </a:r>
            <a:r>
              <a:rPr lang="it-IT" dirty="0">
                <a:solidFill>
                  <a:srgbClr val="6E0918"/>
                </a:solidFill>
              </a:rPr>
              <a:t> </a:t>
            </a:r>
            <a:r>
              <a:rPr lang="it-IT" dirty="0">
                <a:solidFill>
                  <a:schemeClr val="bg2"/>
                </a:solidFill>
              </a:rPr>
              <a:t>YOLOv5s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6E091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Fine-</a:t>
            </a:r>
            <a:r>
              <a:rPr lang="it-IT" dirty="0" err="1"/>
              <a:t>tuned</a:t>
            </a:r>
            <a:r>
              <a:rPr lang="it-IT" dirty="0"/>
              <a:t> on </a:t>
            </a:r>
            <a:r>
              <a:rPr lang="it-IT" dirty="0" err="1">
                <a:solidFill>
                  <a:srgbClr val="6E0918"/>
                </a:solidFill>
              </a:rPr>
              <a:t>our</a:t>
            </a:r>
            <a:r>
              <a:rPr lang="it-IT" dirty="0">
                <a:solidFill>
                  <a:srgbClr val="6E0918"/>
                </a:solidFill>
              </a:rPr>
              <a:t> subset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xmlns="" id="{5A96FA20-B9CB-A105-3BA7-50C72AA2BD51}"/>
              </a:ext>
            </a:extLst>
          </p:cNvPr>
          <p:cNvSpPr txBox="1"/>
          <p:nvPr/>
        </p:nvSpPr>
        <p:spPr>
          <a:xfrm>
            <a:off x="6426927" y="2417860"/>
            <a:ext cx="23948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6E0918"/>
                </a:solidFill>
              </a:rPr>
              <a:t>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rgbClr val="6E091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6E0918"/>
                </a:solidFill>
              </a:rPr>
              <a:t>Input</a:t>
            </a:r>
            <a:r>
              <a:rPr lang="it-IT" dirty="0"/>
              <a:t>: 48×144 </a:t>
            </a:r>
            <a:r>
              <a:rPr lang="it-IT" dirty="0" err="1"/>
              <a:t>cropped</a:t>
            </a:r>
            <a:r>
              <a:rPr lang="it-IT" dirty="0"/>
              <a:t> </a:t>
            </a:r>
            <a:r>
              <a:rPr lang="it-IT" dirty="0" err="1"/>
              <a:t>plates</a:t>
            </a: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6E0918"/>
                </a:solidFill>
              </a:rPr>
              <a:t>Augmentations</a:t>
            </a:r>
            <a:r>
              <a:rPr lang="it-IT" dirty="0"/>
              <a:t>: color jitter, </a:t>
            </a:r>
            <a:r>
              <a:rPr lang="it-IT" dirty="0" err="1"/>
              <a:t>rotation</a:t>
            </a:r>
            <a:r>
              <a:rPr lang="it-IT" dirty="0"/>
              <a:t>, </a:t>
            </a:r>
            <a:r>
              <a:rPr lang="it-IT" dirty="0" err="1"/>
              <a:t>erasing</a:t>
            </a:r>
            <a:endParaRPr lang="it-IT" b="1" dirty="0">
              <a:solidFill>
                <a:srgbClr val="6E09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43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FD077100-7177-E3D6-1E2E-57C393A0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016778"/>
                </a:solidFill>
              </a:rPr>
              <a:t>Results</a:t>
            </a:r>
            <a:endParaRPr lang="it-IT" dirty="0">
              <a:solidFill>
                <a:srgbClr val="016778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xmlns="" id="{DB843107-0FE2-5226-16CE-400A2FDB0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149" y="2192250"/>
            <a:ext cx="3743067" cy="2404800"/>
          </a:xfrm>
        </p:spPr>
        <p:txBody>
          <a:bodyPr/>
          <a:lstStyle/>
          <a:p>
            <a:pPr algn="ctr"/>
            <a:r>
              <a:rPr lang="it-IT" dirty="0">
                <a:solidFill>
                  <a:srgbClr val="016778"/>
                </a:solidFill>
              </a:rPr>
              <a:t>Performance </a:t>
            </a:r>
            <a:r>
              <a:rPr lang="it-IT" dirty="0" err="1">
                <a:solidFill>
                  <a:srgbClr val="016778"/>
                </a:solidFill>
              </a:rPr>
              <a:t>results</a:t>
            </a:r>
            <a:r>
              <a:rPr lang="it-IT" dirty="0">
                <a:solidFill>
                  <a:srgbClr val="016778"/>
                </a:solidFill>
              </a:rPr>
              <a:t> and </a:t>
            </a:r>
            <a:r>
              <a:rPr lang="it-IT" dirty="0" smtClean="0">
                <a:solidFill>
                  <a:srgbClr val="016778"/>
                </a:solidFill>
              </a:rPr>
              <a:t>output plots</a:t>
            </a:r>
            <a:endParaRPr lang="it-IT" dirty="0">
              <a:solidFill>
                <a:srgbClr val="016778"/>
              </a:solidFill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xmlns="" id="{572C7E3C-D8AA-EF66-E737-A8AB59967E2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72952" y="831575"/>
            <a:ext cx="3463350" cy="389019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6E0918"/>
                </a:solidFill>
              </a:rPr>
              <a:t>Detection</a:t>
            </a:r>
            <a:r>
              <a:rPr lang="it-IT" sz="1600" b="1" dirty="0">
                <a:solidFill>
                  <a:srgbClr val="6E0918"/>
                </a:solidFill>
              </a:rPr>
              <a:t> performance: </a:t>
            </a:r>
            <a:r>
              <a:rPr lang="it-IT" sz="1600" dirty="0"/>
              <a:t>YOLOv5 </a:t>
            </a:r>
            <a:r>
              <a:rPr lang="it-IT" sz="1600" dirty="0" err="1"/>
              <a:t>outperforms</a:t>
            </a:r>
            <a:r>
              <a:rPr lang="it-IT" sz="1600" dirty="0"/>
              <a:t> CNN </a:t>
            </a:r>
            <a:r>
              <a:rPr lang="it-IT" sz="1600" dirty="0" smtClean="0"/>
              <a:t>baseline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dirty="0" err="1" smtClean="0">
                <a:solidFill>
                  <a:srgbClr val="6E0918"/>
                </a:solidFill>
              </a:rPr>
              <a:t>Recognition</a:t>
            </a:r>
            <a:r>
              <a:rPr lang="it-IT" sz="1600" b="1" dirty="0" smtClean="0">
                <a:solidFill>
                  <a:srgbClr val="6E0918"/>
                </a:solidFill>
              </a:rPr>
              <a:t> </a:t>
            </a:r>
            <a:r>
              <a:rPr lang="it-IT" sz="1600" b="1" dirty="0" err="1">
                <a:solidFill>
                  <a:srgbClr val="6E0918"/>
                </a:solidFill>
              </a:rPr>
              <a:t>accuracy</a:t>
            </a:r>
            <a:r>
              <a:rPr lang="it-IT" sz="1600" b="1" dirty="0">
                <a:solidFill>
                  <a:srgbClr val="6E0918"/>
                </a:solidFill>
              </a:rPr>
              <a:t>: </a:t>
            </a:r>
            <a:r>
              <a:rPr lang="it-IT" sz="1600" dirty="0"/>
              <a:t>PDLPR shows best </a:t>
            </a:r>
            <a:r>
              <a:rPr lang="it-IT" sz="1600" dirty="0" err="1"/>
              <a:t>results</a:t>
            </a:r>
            <a:r>
              <a:rPr lang="it-IT" sz="1600" dirty="0"/>
              <a:t> </a:t>
            </a:r>
            <a:r>
              <a:rPr lang="it-IT" sz="1600" dirty="0" err="1"/>
              <a:t>among</a:t>
            </a:r>
            <a:r>
              <a:rPr lang="it-IT" sz="1600" dirty="0"/>
              <a:t> </a:t>
            </a:r>
            <a:r>
              <a:rPr lang="it-IT" sz="1600" dirty="0" err="1"/>
              <a:t>tested</a:t>
            </a:r>
            <a:r>
              <a:rPr lang="it-IT" sz="1600" dirty="0"/>
              <a:t>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/>
              <a:t>CRNN and </a:t>
            </a:r>
            <a:r>
              <a:rPr lang="it-IT" sz="1600" dirty="0" err="1"/>
              <a:t>Holistic</a:t>
            </a:r>
            <a:r>
              <a:rPr lang="it-IT" sz="1600" dirty="0"/>
              <a:t> CNN show competitive performance </a:t>
            </a:r>
            <a:r>
              <a:rPr lang="it-IT" sz="1600" dirty="0" err="1"/>
              <a:t>but</a:t>
            </a:r>
            <a:r>
              <a:rPr lang="it-IT" sz="1600" dirty="0"/>
              <a:t> </a:t>
            </a:r>
            <a:r>
              <a:rPr lang="it-IT" sz="1600" dirty="0" err="1"/>
              <a:t>lower</a:t>
            </a:r>
            <a:r>
              <a:rPr lang="it-IT" sz="1600" dirty="0"/>
              <a:t> </a:t>
            </a:r>
            <a:r>
              <a:rPr lang="it-IT" sz="1600" dirty="0" err="1"/>
              <a:t>generalization</a:t>
            </a:r>
            <a:endParaRPr lang="it-IT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6E0918"/>
                </a:solidFill>
              </a:rPr>
              <a:t>Visual samples: </a:t>
            </a:r>
            <a:r>
              <a:rPr lang="it-IT" sz="1600" dirty="0" err="1"/>
              <a:t>detection</a:t>
            </a:r>
            <a:r>
              <a:rPr lang="it-IT" sz="1600" dirty="0"/>
              <a:t> boxes + </a:t>
            </a:r>
            <a:r>
              <a:rPr lang="it-IT" sz="1600" dirty="0" err="1"/>
              <a:t>predicted</a:t>
            </a:r>
            <a:r>
              <a:rPr lang="it-IT" sz="1600" dirty="0"/>
              <a:t> </a:t>
            </a:r>
            <a:r>
              <a:rPr lang="it-IT" sz="1600" dirty="0" err="1"/>
              <a:t>license</a:t>
            </a:r>
            <a:r>
              <a:rPr lang="it-IT" sz="1600" dirty="0"/>
              <a:t> </a:t>
            </a:r>
            <a:r>
              <a:rPr lang="it-IT" sz="1600" dirty="0" err="1"/>
              <a:t>plates</a:t>
            </a:r>
            <a:endParaRPr lang="it-IT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6E0918"/>
                </a:solidFill>
              </a:rPr>
              <a:t>Error</a:t>
            </a:r>
            <a:r>
              <a:rPr lang="it-IT" sz="1600" b="1" dirty="0">
                <a:solidFill>
                  <a:srgbClr val="6E0918"/>
                </a:solidFill>
              </a:rPr>
              <a:t> </a:t>
            </a:r>
            <a:r>
              <a:rPr lang="it-IT" sz="1600" b="1" dirty="0" err="1">
                <a:solidFill>
                  <a:srgbClr val="6E0918"/>
                </a:solidFill>
              </a:rPr>
              <a:t>cases</a:t>
            </a:r>
            <a:r>
              <a:rPr lang="it-IT" sz="1600" b="1" dirty="0">
                <a:solidFill>
                  <a:srgbClr val="6E0918"/>
                </a:solidFill>
              </a:rPr>
              <a:t>: </a:t>
            </a:r>
            <a:r>
              <a:rPr lang="it-IT" sz="1600" dirty="0" err="1"/>
              <a:t>mainly</a:t>
            </a:r>
            <a:r>
              <a:rPr lang="it-IT" sz="1600" dirty="0"/>
              <a:t> due to </a:t>
            </a:r>
            <a:r>
              <a:rPr lang="it-IT" sz="1600" dirty="0" err="1"/>
              <a:t>occlusion</a:t>
            </a:r>
            <a:r>
              <a:rPr lang="it-IT" sz="1600" dirty="0"/>
              <a:t>, </a:t>
            </a:r>
            <a:r>
              <a:rPr lang="it-IT" sz="1600" dirty="0" err="1" smtClean="0"/>
              <a:t>blur</a:t>
            </a:r>
            <a:r>
              <a:rPr lang="it-IT" sz="1600" dirty="0" smtClean="0"/>
              <a:t> </a:t>
            </a:r>
            <a:r>
              <a:rPr lang="it-IT" sz="1600" dirty="0"/>
              <a:t>or </a:t>
            </a:r>
            <a:r>
              <a:rPr lang="it-IT" sz="1600" dirty="0" err="1"/>
              <a:t>incorrect</a:t>
            </a:r>
            <a:r>
              <a:rPr lang="it-IT" sz="1600" dirty="0"/>
              <a:t> </a:t>
            </a:r>
            <a:r>
              <a:rPr lang="it-IT" sz="1600" dirty="0" err="1"/>
              <a:t>crops</a:t>
            </a:r>
            <a:endParaRPr lang="it-IT" sz="1600" dirty="0"/>
          </a:p>
          <a:p>
            <a:pPr marL="146050" indent="0">
              <a:buNone/>
            </a:pP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xmlns="" id="{4EE05D85-2D80-E6D2-DA5F-143B37BB50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16</a:t>
            </a:fld>
            <a:endParaRPr lang="it-IT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xmlns="" id="{E680B7CE-9068-4085-AA6C-8AD508C11ED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02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8D69F7E5-BA54-1D44-A708-6C54110B0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799174"/>
            <a:ext cx="7688700" cy="535200"/>
          </a:xfrm>
        </p:spPr>
        <p:txBody>
          <a:bodyPr/>
          <a:lstStyle/>
          <a:p>
            <a:pPr algn="ctr"/>
            <a:r>
              <a:rPr lang="it-IT" dirty="0" err="1">
                <a:solidFill>
                  <a:srgbClr val="6E0918"/>
                </a:solidFill>
              </a:rPr>
              <a:t>Detection</a:t>
            </a:r>
            <a:r>
              <a:rPr lang="it-IT" dirty="0">
                <a:solidFill>
                  <a:srgbClr val="6E0918"/>
                </a:solidFill>
              </a:rPr>
              <a:t> – </a:t>
            </a:r>
            <a:r>
              <a:rPr lang="it-IT" dirty="0" err="1">
                <a:solidFill>
                  <a:srgbClr val="6E0918"/>
                </a:solidFill>
              </a:rPr>
              <a:t>SimpleCNN</a:t>
            </a:r>
            <a:r>
              <a:rPr lang="it-IT" dirty="0">
                <a:solidFill>
                  <a:srgbClr val="6E0918"/>
                </a:solidFill>
              </a:rPr>
              <a:t> vs </a:t>
            </a:r>
            <a:r>
              <a:rPr lang="it-IT" dirty="0" smtClean="0">
                <a:solidFill>
                  <a:srgbClr val="6E0918"/>
                </a:solidFill>
              </a:rPr>
              <a:t>Yolov5s</a:t>
            </a:r>
            <a:endParaRPr lang="it-IT" dirty="0">
              <a:solidFill>
                <a:srgbClr val="6E0918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xmlns="" id="{A71D0172-9E20-3F4A-BA68-B8965BC2DC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/>
          </a:p>
        </p:txBody>
      </p:sp>
      <p:pic>
        <p:nvPicPr>
          <p:cNvPr id="6" name="Immagine 5" descr="Immagine che contiene testo, Veicolo terrestre, veicolo, ruota&#10;&#10;Descrizione generata automaticamente">
            <a:extLst>
              <a:ext uri="{FF2B5EF4-FFF2-40B4-BE49-F238E27FC236}">
                <a16:creationId xmlns:a16="http://schemas.microsoft.com/office/drawing/2014/main" xmlns="" id="{BE86B7FE-B200-B26C-A05F-44BEED7D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97" y="1440113"/>
            <a:ext cx="2898419" cy="2841587"/>
          </a:xfrm>
          <a:prstGeom prst="rect">
            <a:avLst/>
          </a:prstGeom>
        </p:spPr>
      </p:pic>
      <p:pic>
        <p:nvPicPr>
          <p:cNvPr id="9" name="Immagine 8" descr="Immagine che contiene testo, veicolo, Veicolo terrestre, Targa di veicolo&#10;&#10;Descrizione generata automaticamente">
            <a:extLst>
              <a:ext uri="{FF2B5EF4-FFF2-40B4-BE49-F238E27FC236}">
                <a16:creationId xmlns:a16="http://schemas.microsoft.com/office/drawing/2014/main" xmlns="" id="{F851EEF5-4EEB-A6ED-A3E9-B0E2DCEA9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79" y="1440113"/>
            <a:ext cx="2252921" cy="2645952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xmlns="" id="{0D3D9A95-508C-BD41-BD60-2C350C939B3B}"/>
              </a:ext>
            </a:extLst>
          </p:cNvPr>
          <p:cNvSpPr/>
          <p:nvPr/>
        </p:nvSpPr>
        <p:spPr>
          <a:xfrm>
            <a:off x="1796717" y="3856661"/>
            <a:ext cx="2294021" cy="468152"/>
          </a:xfrm>
          <a:prstGeom prst="roundRect">
            <a:avLst/>
          </a:prstGeom>
          <a:solidFill>
            <a:srgbClr val="6E0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CNN </a:t>
            </a:r>
            <a:r>
              <a:rPr lang="it-IT" dirty="0" err="1" smtClean="0"/>
              <a:t>predicts</a:t>
            </a:r>
            <a:r>
              <a:rPr lang="it-IT" dirty="0" smtClean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57% of images 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xmlns="" id="{CC90EC7C-57B0-7A9C-E438-FA3EA8BF5480}"/>
              </a:ext>
            </a:extLst>
          </p:cNvPr>
          <p:cNvSpPr/>
          <p:nvPr/>
        </p:nvSpPr>
        <p:spPr>
          <a:xfrm>
            <a:off x="6266668" y="3631778"/>
            <a:ext cx="2005264" cy="497400"/>
          </a:xfrm>
          <a:prstGeom prst="roundRect">
            <a:avLst/>
          </a:prstGeom>
          <a:solidFill>
            <a:srgbClr val="6E09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Yolo_v5 </a:t>
            </a:r>
            <a:r>
              <a:rPr lang="it-IT" dirty="0" err="1"/>
              <a:t>predicts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99% of images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xmlns="" id="{9CAAD8F9-5E58-7DE4-46D3-8BF3974BAE7C}"/>
              </a:ext>
            </a:extLst>
          </p:cNvPr>
          <p:cNvSpPr/>
          <p:nvPr/>
        </p:nvSpPr>
        <p:spPr>
          <a:xfrm>
            <a:off x="1676400" y="4455919"/>
            <a:ext cx="5791200" cy="614994"/>
          </a:xfrm>
          <a:prstGeom prst="roundRect">
            <a:avLst/>
          </a:prstGeom>
          <a:solidFill>
            <a:srgbClr val="016778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b="0" i="0" u="none" strike="noStrike" dirty="0">
              <a:solidFill>
                <a:schemeClr val="bg1"/>
              </a:solidFill>
              <a:effectLst/>
              <a:latin typeface="-apple-system"/>
            </a:endParaRPr>
          </a:p>
          <a:p>
            <a:pPr algn="ctr"/>
            <a:r>
              <a:rPr lang="it-IT" sz="16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The </a:t>
            </a:r>
            <a:r>
              <a:rPr lang="it-IT" sz="1600" b="0" i="0" u="none" strike="noStrike" dirty="0" err="1">
                <a:solidFill>
                  <a:schemeClr val="bg1"/>
                </a:solidFill>
                <a:effectLst/>
                <a:latin typeface="-apple-system"/>
              </a:rPr>
              <a:t>bounding</a:t>
            </a:r>
            <a:r>
              <a:rPr lang="it-IT" sz="16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 box </a:t>
            </a:r>
            <a:r>
              <a:rPr lang="it-IT" sz="1600" b="0" i="0" u="none" strike="noStrike" dirty="0" err="1">
                <a:solidFill>
                  <a:schemeClr val="bg1"/>
                </a:solidFill>
                <a:effectLst/>
                <a:latin typeface="-apple-system"/>
              </a:rPr>
              <a:t>is</a:t>
            </a:r>
            <a:r>
              <a:rPr lang="it-IT" sz="16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it-IT" sz="1600" b="0" i="0" u="none" strike="noStrike" dirty="0" err="1">
                <a:solidFill>
                  <a:schemeClr val="bg1"/>
                </a:solidFill>
                <a:effectLst/>
                <a:latin typeface="-apple-system"/>
              </a:rPr>
              <a:t>considered</a:t>
            </a:r>
            <a:r>
              <a:rPr lang="it-IT" sz="16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 to be </a:t>
            </a:r>
            <a:r>
              <a:rPr lang="it-IT" sz="1600" b="0" i="0" u="none" strike="noStrike" dirty="0" err="1">
                <a:solidFill>
                  <a:schemeClr val="bg1"/>
                </a:solidFill>
                <a:effectLst/>
                <a:latin typeface="-apple-system"/>
              </a:rPr>
              <a:t>correct</a:t>
            </a:r>
            <a:r>
              <a:rPr lang="it-IT" sz="16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it-IT" sz="1600" b="0" i="0" u="none" strike="noStrike" dirty="0" err="1">
                <a:solidFill>
                  <a:schemeClr val="bg1"/>
                </a:solidFill>
                <a:effectLst/>
                <a:latin typeface="-apple-system"/>
              </a:rPr>
              <a:t>if</a:t>
            </a:r>
            <a:r>
              <a:rPr lang="it-IT" sz="16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 and </a:t>
            </a:r>
            <a:r>
              <a:rPr lang="it-IT" sz="1600" b="0" i="0" u="none" strike="noStrike" dirty="0" err="1">
                <a:solidFill>
                  <a:schemeClr val="bg1"/>
                </a:solidFill>
                <a:effectLst/>
                <a:latin typeface="-apple-system"/>
              </a:rPr>
              <a:t>only</a:t>
            </a:r>
            <a:r>
              <a:rPr lang="it-IT" sz="16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it-IT" sz="1600" b="0" i="0" u="none" strike="noStrike" dirty="0" err="1">
                <a:solidFill>
                  <a:schemeClr val="bg1"/>
                </a:solidFill>
                <a:effectLst/>
                <a:latin typeface="-apple-system"/>
              </a:rPr>
              <a:t>if</a:t>
            </a:r>
            <a:r>
              <a:rPr lang="it-IT" sz="16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it-IT" sz="1600" b="0" i="0" u="none" strike="noStrike" dirty="0" err="1">
                <a:solidFill>
                  <a:schemeClr val="bg1"/>
                </a:solidFill>
                <a:effectLst/>
                <a:latin typeface="-apple-system"/>
              </a:rPr>
              <a:t>its</a:t>
            </a:r>
            <a:r>
              <a:rPr lang="it-IT" sz="16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it-IT" sz="1600" b="0" i="0" u="none" strike="noStrike" dirty="0" err="1">
                <a:solidFill>
                  <a:schemeClr val="bg1"/>
                </a:solidFill>
                <a:effectLst/>
                <a:latin typeface="-apple-system"/>
              </a:rPr>
              <a:t>IoU</a:t>
            </a:r>
            <a:r>
              <a:rPr lang="it-IT" sz="16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 with the ground truth </a:t>
            </a:r>
            <a:r>
              <a:rPr lang="it-IT" sz="1600" b="0" i="0" u="none" strike="noStrike" dirty="0" err="1">
                <a:solidFill>
                  <a:schemeClr val="bg1"/>
                </a:solidFill>
                <a:effectLst/>
                <a:latin typeface="-apple-system"/>
              </a:rPr>
              <a:t>bounding</a:t>
            </a:r>
            <a:r>
              <a:rPr lang="it-IT" sz="16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 box </a:t>
            </a:r>
            <a:r>
              <a:rPr lang="it-IT" sz="1600" b="0" i="0" u="none" strike="noStrike" dirty="0" err="1">
                <a:solidFill>
                  <a:schemeClr val="bg1"/>
                </a:solidFill>
                <a:effectLst/>
                <a:latin typeface="-apple-system"/>
              </a:rPr>
              <a:t>is</a:t>
            </a:r>
            <a:r>
              <a:rPr lang="it-IT" sz="16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 more </a:t>
            </a:r>
            <a:r>
              <a:rPr lang="it-IT" sz="1600" b="0" i="0" u="none" strike="noStrike" dirty="0" err="1">
                <a:solidFill>
                  <a:schemeClr val="bg1"/>
                </a:solidFill>
                <a:effectLst/>
                <a:latin typeface="-apple-system"/>
              </a:rPr>
              <a:t>than</a:t>
            </a:r>
            <a:r>
              <a:rPr lang="it-IT" sz="1600" b="0" i="0" u="none" strike="noStrike" dirty="0">
                <a:solidFill>
                  <a:schemeClr val="bg1"/>
                </a:solidFill>
                <a:effectLst/>
                <a:latin typeface="-apple-system"/>
              </a:rPr>
              <a:t> 70%</a:t>
            </a:r>
            <a:endParaRPr lang="it-IT" sz="1600" dirty="0">
              <a:solidFill>
                <a:schemeClr val="bg1"/>
              </a:solidFill>
            </a:endParaRPr>
          </a:p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5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CBAF3BB9-4308-97D4-54B9-2080E089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rgbClr val="6E0918"/>
                </a:solidFill>
              </a:rPr>
              <a:t>YOLOv5s </a:t>
            </a:r>
            <a:r>
              <a:rPr lang="it-IT" dirty="0" err="1">
                <a:solidFill>
                  <a:srgbClr val="6E0918"/>
                </a:solidFill>
              </a:rPr>
              <a:t>metrics</a:t>
            </a:r>
            <a:r>
              <a:rPr lang="it-IT" dirty="0">
                <a:solidFill>
                  <a:srgbClr val="6E0918"/>
                </a:solidFill>
              </a:rPr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xmlns="" id="{00052C1E-E020-A82C-F568-8797A14E24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18</a:t>
            </a:fld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xmlns="" id="{336F9774-753F-4DAC-EEC7-067BB0AAAFA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92285" y="4582301"/>
            <a:ext cx="4803120" cy="335100"/>
          </a:xfrm>
        </p:spPr>
        <p:txBody>
          <a:bodyPr/>
          <a:lstStyle/>
          <a:p>
            <a:r>
              <a:rPr lang="it-IT" sz="1200" b="1" dirty="0" err="1">
                <a:solidFill>
                  <a:srgbClr val="6E0918"/>
                </a:solidFill>
              </a:rPr>
              <a:t>Percentage</a:t>
            </a:r>
            <a:r>
              <a:rPr lang="it-IT" sz="1200" b="1" dirty="0">
                <a:solidFill>
                  <a:srgbClr val="6E0918"/>
                </a:solidFill>
              </a:rPr>
              <a:t> of Images with </a:t>
            </a:r>
            <a:r>
              <a:rPr lang="it-IT" sz="1200" b="1" dirty="0" err="1">
                <a:solidFill>
                  <a:srgbClr val="6E0918"/>
                </a:solidFill>
              </a:rPr>
              <a:t>IoU</a:t>
            </a:r>
            <a:r>
              <a:rPr lang="it-IT" sz="1200" b="1" dirty="0">
                <a:solidFill>
                  <a:srgbClr val="6E0918"/>
                </a:solidFill>
              </a:rPr>
              <a:t> ≥ 70% </a:t>
            </a:r>
            <a:r>
              <a:rPr lang="it-IT" sz="1200" b="1" dirty="0" err="1">
                <a:solidFill>
                  <a:srgbClr val="6E0918"/>
                </a:solidFill>
              </a:rPr>
              <a:t>across</a:t>
            </a:r>
            <a:r>
              <a:rPr lang="it-IT" sz="1200" b="1" dirty="0">
                <a:solidFill>
                  <a:srgbClr val="6E0918"/>
                </a:solidFill>
              </a:rPr>
              <a:t> Datasets</a:t>
            </a:r>
          </a:p>
        </p:txBody>
      </p:sp>
      <p:pic>
        <p:nvPicPr>
          <p:cNvPr id="9" name="Immagine 8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xmlns="" id="{FBE70DF5-2AE5-3D6B-B9A0-CF4F545E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653" y="2240965"/>
            <a:ext cx="3053347" cy="1892215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xmlns="" id="{B63D11C0-1C73-1718-2DFF-24F582700C52}"/>
              </a:ext>
            </a:extLst>
          </p:cNvPr>
          <p:cNvSpPr/>
          <p:nvPr/>
        </p:nvSpPr>
        <p:spPr>
          <a:xfrm>
            <a:off x="6997700" y="2240965"/>
            <a:ext cx="1498600" cy="118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xmlns="" id="{727317C3-3238-02C8-5228-AF845FEEA1B6}"/>
              </a:ext>
            </a:extLst>
          </p:cNvPr>
          <p:cNvSpPr txBox="1"/>
          <p:nvPr/>
        </p:nvSpPr>
        <p:spPr>
          <a:xfrm>
            <a:off x="6293227" y="1849365"/>
            <a:ext cx="28507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>
                <a:solidFill>
                  <a:srgbClr val="6E0918"/>
                </a:solidFill>
              </a:rPr>
              <a:t>Distribution of YOLO </a:t>
            </a:r>
            <a:r>
              <a:rPr lang="it-IT" sz="1100" b="1" dirty="0" err="1">
                <a:solidFill>
                  <a:srgbClr val="6E0918"/>
                </a:solidFill>
              </a:rPr>
              <a:t>Prediction</a:t>
            </a:r>
            <a:r>
              <a:rPr lang="it-IT" sz="1100" b="1" dirty="0">
                <a:solidFill>
                  <a:srgbClr val="6E0918"/>
                </a:solidFill>
              </a:rPr>
              <a:t> </a:t>
            </a:r>
            <a:r>
              <a:rPr lang="it-IT" sz="1100" b="1" dirty="0" err="1">
                <a:solidFill>
                  <a:srgbClr val="6E0918"/>
                </a:solidFill>
              </a:rPr>
              <a:t>IoUs</a:t>
            </a:r>
            <a:r>
              <a:rPr lang="it-IT" sz="1100" b="1" dirty="0">
                <a:solidFill>
                  <a:srgbClr val="6E0918"/>
                </a:solidFill>
              </a:rPr>
              <a:t> on base dataset</a:t>
            </a:r>
          </a:p>
          <a:p>
            <a:pPr algn="ctr"/>
            <a:endParaRPr lang="it-IT" sz="1100" dirty="0">
              <a:solidFill>
                <a:srgbClr val="6E0918"/>
              </a:solidFill>
            </a:endParaRPr>
          </a:p>
        </p:txBody>
      </p:sp>
      <p:pic>
        <p:nvPicPr>
          <p:cNvPr id="14" name="Immagine 1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xmlns="" id="{3AF64EB5-BA6F-E540-FAF4-E525BC7D3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13" y="1319022"/>
            <a:ext cx="5194214" cy="311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1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6EE15E4F-D4B0-1773-F6BF-A5969FCE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6E0918"/>
                </a:solidFill>
              </a:rPr>
              <a:t>Recognition</a:t>
            </a:r>
            <a:r>
              <a:rPr lang="it-IT" dirty="0">
                <a:solidFill>
                  <a:srgbClr val="6E0918"/>
                </a:solidFill>
              </a:rPr>
              <a:t> baseline models performance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xmlns="" id="{5B5D0E7A-84A4-38B8-64A6-34466CE414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xmlns="" id="{E094A395-8CA0-666D-5AA4-FE280C8F282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34120" y="4005943"/>
            <a:ext cx="6781971" cy="940525"/>
          </a:xfrm>
        </p:spPr>
        <p:txBody>
          <a:bodyPr/>
          <a:lstStyle/>
          <a:p>
            <a:r>
              <a:rPr lang="it-IT" sz="1200" b="1" dirty="0" err="1">
                <a:solidFill>
                  <a:srgbClr val="016778"/>
                </a:solidFill>
              </a:rPr>
              <a:t>These</a:t>
            </a:r>
            <a:r>
              <a:rPr lang="it-IT" sz="1200" b="1" dirty="0">
                <a:solidFill>
                  <a:srgbClr val="016778"/>
                </a:solidFill>
              </a:rPr>
              <a:t> baselines show </a:t>
            </a:r>
            <a:r>
              <a:rPr lang="it-IT" sz="1200" b="1" dirty="0" err="1">
                <a:solidFill>
                  <a:srgbClr val="016778"/>
                </a:solidFill>
              </a:rPr>
              <a:t>promising</a:t>
            </a:r>
            <a:r>
              <a:rPr lang="it-IT" sz="1200" b="1" dirty="0">
                <a:solidFill>
                  <a:srgbClr val="016778"/>
                </a:solidFill>
              </a:rPr>
              <a:t> </a:t>
            </a:r>
            <a:r>
              <a:rPr lang="it-IT" sz="1200" b="1" dirty="0" err="1">
                <a:solidFill>
                  <a:srgbClr val="016778"/>
                </a:solidFill>
              </a:rPr>
              <a:t>results</a:t>
            </a:r>
            <a:r>
              <a:rPr lang="it-IT" sz="1200" b="1" dirty="0">
                <a:solidFill>
                  <a:srgbClr val="016778"/>
                </a:solidFill>
              </a:rPr>
              <a:t> on the base set, </a:t>
            </a:r>
            <a:r>
              <a:rPr lang="it-IT" sz="1200" b="1" dirty="0" err="1">
                <a:solidFill>
                  <a:srgbClr val="016778"/>
                </a:solidFill>
              </a:rPr>
              <a:t>but</a:t>
            </a:r>
            <a:r>
              <a:rPr lang="it-IT" sz="1200" b="1" dirty="0">
                <a:solidFill>
                  <a:srgbClr val="016778"/>
                </a:solidFill>
              </a:rPr>
              <a:t> </a:t>
            </a:r>
            <a:r>
              <a:rPr lang="it-IT" sz="1200" b="1" dirty="0" err="1">
                <a:solidFill>
                  <a:srgbClr val="016778"/>
                </a:solidFill>
              </a:rPr>
              <a:t>fail</a:t>
            </a:r>
            <a:r>
              <a:rPr lang="it-IT" sz="1200" b="1" dirty="0">
                <a:solidFill>
                  <a:srgbClr val="016778"/>
                </a:solidFill>
              </a:rPr>
              <a:t> to </a:t>
            </a:r>
            <a:r>
              <a:rPr lang="it-IT" sz="1200" b="1" dirty="0" err="1">
                <a:solidFill>
                  <a:srgbClr val="016778"/>
                </a:solidFill>
              </a:rPr>
              <a:t>generalize</a:t>
            </a:r>
            <a:r>
              <a:rPr lang="it-IT" sz="1200" b="1" dirty="0">
                <a:solidFill>
                  <a:srgbClr val="016778"/>
                </a:solidFill>
              </a:rPr>
              <a:t> </a:t>
            </a:r>
            <a:r>
              <a:rPr lang="it-IT" sz="1200" b="1" dirty="0" err="1">
                <a:solidFill>
                  <a:srgbClr val="016778"/>
                </a:solidFill>
              </a:rPr>
              <a:t>effectively</a:t>
            </a:r>
            <a:r>
              <a:rPr lang="it-IT" sz="1200" b="1" dirty="0">
                <a:solidFill>
                  <a:srgbClr val="016778"/>
                </a:solidFill>
              </a:rPr>
              <a:t> </a:t>
            </a:r>
            <a:r>
              <a:rPr lang="it-IT" sz="1200" b="1" dirty="0" err="1">
                <a:solidFill>
                  <a:srgbClr val="016778"/>
                </a:solidFill>
              </a:rPr>
              <a:t>beyond</a:t>
            </a:r>
            <a:r>
              <a:rPr lang="it-IT" sz="1200" b="1" dirty="0">
                <a:solidFill>
                  <a:srgbClr val="016778"/>
                </a:solidFill>
              </a:rPr>
              <a:t> </a:t>
            </a:r>
            <a:r>
              <a:rPr lang="it-IT" sz="1200" b="1" dirty="0" err="1">
                <a:solidFill>
                  <a:srgbClr val="016778"/>
                </a:solidFill>
              </a:rPr>
              <a:t>it</a:t>
            </a:r>
            <a:endParaRPr lang="it-IT" sz="1200" b="1" dirty="0">
              <a:solidFill>
                <a:srgbClr val="016778"/>
              </a:solidFill>
            </a:endParaRPr>
          </a:p>
          <a:p>
            <a:endParaRPr lang="it-IT" sz="1200" b="1" dirty="0">
              <a:solidFill>
                <a:srgbClr val="016778"/>
              </a:solidFill>
            </a:endParaRPr>
          </a:p>
          <a:p>
            <a:r>
              <a:rPr lang="it-IT" sz="1200" b="1" dirty="0" err="1">
                <a:solidFill>
                  <a:srgbClr val="016778"/>
                </a:solidFill>
              </a:rPr>
              <a:t>Possible</a:t>
            </a:r>
            <a:r>
              <a:rPr lang="it-IT" sz="1200" b="1" dirty="0">
                <a:solidFill>
                  <a:srgbClr val="016778"/>
                </a:solidFill>
              </a:rPr>
              <a:t> </a:t>
            </a:r>
            <a:r>
              <a:rPr lang="it-IT" sz="1200" b="1" dirty="0" err="1">
                <a:solidFill>
                  <a:srgbClr val="016778"/>
                </a:solidFill>
              </a:rPr>
              <a:t>improvements</a:t>
            </a:r>
            <a:r>
              <a:rPr lang="it-IT" sz="1200" b="1" dirty="0">
                <a:solidFill>
                  <a:srgbClr val="016778"/>
                </a:solidFill>
              </a:rPr>
              <a:t> </a:t>
            </a:r>
            <a:r>
              <a:rPr lang="it-IT" sz="1200" b="1" dirty="0" err="1">
                <a:solidFill>
                  <a:srgbClr val="016778"/>
                </a:solidFill>
              </a:rPr>
              <a:t>could</a:t>
            </a:r>
            <a:r>
              <a:rPr lang="it-IT" sz="1200" b="1" dirty="0">
                <a:solidFill>
                  <a:srgbClr val="016778"/>
                </a:solidFill>
              </a:rPr>
              <a:t> be </a:t>
            </a:r>
            <a:r>
              <a:rPr lang="it-IT" sz="1200" b="1" dirty="0" err="1">
                <a:solidFill>
                  <a:srgbClr val="016778"/>
                </a:solidFill>
              </a:rPr>
              <a:t>train</a:t>
            </a:r>
            <a:r>
              <a:rPr lang="it-IT" sz="1200" b="1" dirty="0">
                <a:solidFill>
                  <a:srgbClr val="016778"/>
                </a:solidFill>
              </a:rPr>
              <a:t> on a </a:t>
            </a:r>
            <a:r>
              <a:rPr lang="it-IT" sz="1200" b="1" dirty="0" err="1">
                <a:solidFill>
                  <a:srgbClr val="016778"/>
                </a:solidFill>
              </a:rPr>
              <a:t>larger</a:t>
            </a:r>
            <a:r>
              <a:rPr lang="it-IT" sz="1200" b="1" dirty="0">
                <a:solidFill>
                  <a:srgbClr val="016778"/>
                </a:solidFill>
              </a:rPr>
              <a:t> </a:t>
            </a:r>
            <a:r>
              <a:rPr lang="it-IT" sz="1200" b="1" dirty="0" err="1">
                <a:solidFill>
                  <a:srgbClr val="016778"/>
                </a:solidFill>
              </a:rPr>
              <a:t>amount</a:t>
            </a:r>
            <a:r>
              <a:rPr lang="it-IT" sz="1200" b="1" dirty="0">
                <a:solidFill>
                  <a:srgbClr val="016778"/>
                </a:solidFill>
              </a:rPr>
              <a:t> of images and </a:t>
            </a:r>
            <a:r>
              <a:rPr lang="it-IT" sz="1200" b="1" dirty="0" err="1">
                <a:solidFill>
                  <a:srgbClr val="016778"/>
                </a:solidFill>
              </a:rPr>
              <a:t>enhance</a:t>
            </a:r>
            <a:r>
              <a:rPr lang="it-IT" sz="1200" b="1" dirty="0">
                <a:solidFill>
                  <a:srgbClr val="016778"/>
                </a:solidFill>
              </a:rPr>
              <a:t> data </a:t>
            </a:r>
            <a:r>
              <a:rPr lang="it-IT" sz="1200" b="1" dirty="0" err="1">
                <a:solidFill>
                  <a:srgbClr val="016778"/>
                </a:solidFill>
              </a:rPr>
              <a:t>augmentation</a:t>
            </a:r>
            <a:r>
              <a:rPr lang="it-IT" sz="1200" b="1" dirty="0">
                <a:solidFill>
                  <a:srgbClr val="016778"/>
                </a:solidFill>
              </a:rPr>
              <a:t>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xmlns="" id="{9997885C-BA64-905C-3BB9-A38ACB71F4F1}"/>
              </a:ext>
            </a:extLst>
          </p:cNvPr>
          <p:cNvSpPr txBox="1"/>
          <p:nvPr/>
        </p:nvSpPr>
        <p:spPr>
          <a:xfrm>
            <a:off x="4894217" y="1718311"/>
            <a:ext cx="38578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All</a:t>
            </a:r>
            <a:r>
              <a:rPr lang="it-IT" dirty="0"/>
              <a:t> models </a:t>
            </a:r>
            <a:r>
              <a:rPr lang="it-IT" dirty="0" err="1"/>
              <a:t>trained</a:t>
            </a:r>
            <a:r>
              <a:rPr lang="it-IT" dirty="0"/>
              <a:t> on </a:t>
            </a:r>
            <a:r>
              <a:rPr lang="it-IT" dirty="0" smtClean="0">
                <a:solidFill>
                  <a:schemeClr val="bg2"/>
                </a:solidFill>
              </a:rPr>
              <a:t>images</a:t>
            </a:r>
            <a:r>
              <a:rPr lang="it-IT" dirty="0" smtClean="0">
                <a:solidFill>
                  <a:srgbClr val="6E0918"/>
                </a:solidFill>
              </a:rPr>
              <a:t> </a:t>
            </a:r>
            <a:r>
              <a:rPr lang="it-IT" dirty="0"/>
              <a:t>from </a:t>
            </a:r>
            <a:r>
              <a:rPr lang="it-IT" b="1" dirty="0">
                <a:solidFill>
                  <a:srgbClr val="6E0918"/>
                </a:solidFill>
              </a:rPr>
              <a:t>base dataset</a:t>
            </a:r>
            <a:r>
              <a:rPr lang="it-IT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High </a:t>
            </a:r>
            <a:r>
              <a:rPr lang="it-IT" dirty="0" err="1"/>
              <a:t>accuracy</a:t>
            </a:r>
            <a:r>
              <a:rPr lang="it-IT" dirty="0"/>
              <a:t> on training-like data</a:t>
            </a:r>
            <a:r>
              <a:rPr lang="it-IT" dirty="0">
                <a:solidFill>
                  <a:srgbClr val="6E0918"/>
                </a:solidFill>
              </a:rPr>
              <a:t>, </a:t>
            </a:r>
            <a:r>
              <a:rPr lang="it-IT" b="1" dirty="0">
                <a:solidFill>
                  <a:srgbClr val="6E0918"/>
                </a:solidFill>
              </a:rPr>
              <a:t>low </a:t>
            </a:r>
            <a:r>
              <a:rPr lang="it-IT" b="1" dirty="0" err="1">
                <a:solidFill>
                  <a:srgbClr val="6E0918"/>
                </a:solidFill>
              </a:rPr>
              <a:t>generalization</a:t>
            </a:r>
            <a:r>
              <a:rPr lang="it-IT" dirty="0"/>
              <a:t> on </a:t>
            </a:r>
            <a:r>
              <a:rPr lang="it-IT" dirty="0" err="1"/>
              <a:t>unseen</a:t>
            </a:r>
            <a:r>
              <a:rPr lang="it-IT" dirty="0"/>
              <a:t> styles.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6E0918"/>
                </a:solidFill>
              </a:rPr>
              <a:t>Holistic</a:t>
            </a:r>
            <a:r>
              <a:rPr lang="it-IT" b="1" dirty="0">
                <a:solidFill>
                  <a:srgbClr val="6E0918"/>
                </a:solidFill>
              </a:rPr>
              <a:t> CNN </a:t>
            </a:r>
            <a:r>
              <a:rPr lang="it-IT" dirty="0" err="1"/>
              <a:t>struggles</a:t>
            </a:r>
            <a:r>
              <a:rPr lang="it-IT" dirty="0"/>
              <a:t> with full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prediction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xmlns="" id="{08AD6888-DC3C-D2FB-16F1-358B4627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311"/>
            <a:ext cx="4894217" cy="182241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xmlns="" id="{9D2826AC-CCF5-1C68-56A8-F578FFBB7374}"/>
              </a:ext>
            </a:extLst>
          </p:cNvPr>
          <p:cNvSpPr txBox="1"/>
          <p:nvPr/>
        </p:nvSpPr>
        <p:spPr>
          <a:xfrm>
            <a:off x="207155" y="3465557"/>
            <a:ext cx="44101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rgbClr val="6E0918"/>
                </a:solidFill>
              </a:rPr>
              <a:t>Performance </a:t>
            </a:r>
            <a:r>
              <a:rPr lang="it-IT" sz="1100" dirty="0" err="1">
                <a:solidFill>
                  <a:srgbClr val="6E0918"/>
                </a:solidFill>
              </a:rPr>
              <a:t>comparison</a:t>
            </a:r>
            <a:r>
              <a:rPr lang="it-IT" sz="1100" dirty="0">
                <a:solidFill>
                  <a:srgbClr val="6E0918"/>
                </a:solidFill>
              </a:rPr>
              <a:t> of </a:t>
            </a:r>
            <a:r>
              <a:rPr lang="it-IT" sz="1100" dirty="0" err="1">
                <a:solidFill>
                  <a:srgbClr val="6E0918"/>
                </a:solidFill>
              </a:rPr>
              <a:t>recognition</a:t>
            </a:r>
            <a:r>
              <a:rPr lang="it-IT" sz="1100" dirty="0">
                <a:solidFill>
                  <a:srgbClr val="6E0918"/>
                </a:solidFill>
              </a:rPr>
              <a:t> models on the base test-set</a:t>
            </a:r>
          </a:p>
        </p:txBody>
      </p:sp>
    </p:spTree>
    <p:extLst>
      <p:ext uri="{BB962C8B-B14F-4D97-AF65-F5344CB8AC3E}">
        <p14:creationId xmlns:p14="http://schemas.microsoft.com/office/powerpoint/2010/main" val="107679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</a:t>
            </a:fld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rgbClr val="016778"/>
                </a:solidFill>
              </a:rPr>
              <a:t>Table of contents</a:t>
            </a:r>
            <a:endParaRPr dirty="0">
              <a:solidFill>
                <a:srgbClr val="016778"/>
              </a:solidFill>
            </a:endParaRPr>
          </a:p>
        </p:txBody>
      </p:sp>
      <p:sp>
        <p:nvSpPr>
          <p:cNvPr id="71" name="Google Shape;71;p7"/>
          <p:cNvSpPr txBox="1"/>
          <p:nvPr/>
        </p:nvSpPr>
        <p:spPr>
          <a:xfrm>
            <a:off x="1583700" y="198330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 dirty="0">
                <a:solidFill>
                  <a:srgbClr val="6E0918"/>
                </a:solidFill>
                <a:latin typeface="Raleway"/>
                <a:ea typeface="Raleway"/>
                <a:cs typeface="Raleway"/>
                <a:sym typeface="Raleway"/>
              </a:rPr>
              <a:t>Task overview</a:t>
            </a:r>
            <a:endParaRPr sz="1800" dirty="0">
              <a:solidFill>
                <a:srgbClr val="6E091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5403000" y="198330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 dirty="0">
                <a:solidFill>
                  <a:srgbClr val="016778"/>
                </a:solidFill>
                <a:latin typeface="Raleway"/>
                <a:ea typeface="Raleway"/>
                <a:cs typeface="Raleway"/>
                <a:sym typeface="Raleway"/>
              </a:rPr>
              <a:t>Dataset</a:t>
            </a:r>
            <a:endParaRPr sz="1800" dirty="0">
              <a:solidFill>
                <a:srgbClr val="0167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1583700" y="293780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 dirty="0">
                <a:solidFill>
                  <a:srgbClr val="6E0918"/>
                </a:solidFill>
                <a:latin typeface="Raleway"/>
                <a:ea typeface="Raleway"/>
                <a:cs typeface="Raleway"/>
                <a:sym typeface="Raleway"/>
              </a:rPr>
              <a:t>State of the Art</a:t>
            </a:r>
            <a:endParaRPr sz="1800" dirty="0">
              <a:solidFill>
                <a:srgbClr val="6E091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5403000" y="293780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 dirty="0">
                <a:solidFill>
                  <a:srgbClr val="016778"/>
                </a:solidFill>
                <a:latin typeface="Raleway"/>
                <a:ea typeface="Raleway"/>
                <a:cs typeface="Raleway"/>
                <a:sym typeface="Raleway"/>
              </a:rPr>
              <a:t>Proposed methods</a:t>
            </a:r>
            <a:endParaRPr sz="1800" dirty="0">
              <a:solidFill>
                <a:srgbClr val="0167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" name="Google Shape;75;p7"/>
          <p:cNvSpPr txBox="1"/>
          <p:nvPr/>
        </p:nvSpPr>
        <p:spPr>
          <a:xfrm>
            <a:off x="1583700" y="387525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 dirty="0">
                <a:solidFill>
                  <a:srgbClr val="6E0918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1800" dirty="0">
              <a:solidFill>
                <a:srgbClr val="6E091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" name="Google Shape;76;p7"/>
          <p:cNvSpPr txBox="1"/>
          <p:nvPr/>
        </p:nvSpPr>
        <p:spPr>
          <a:xfrm>
            <a:off x="5403000" y="387525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 dirty="0">
                <a:solidFill>
                  <a:srgbClr val="016778"/>
                </a:solidFill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1800" dirty="0">
              <a:solidFill>
                <a:srgbClr val="0167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FAA2A8EF-FC52-2196-D5CA-DC604E0A2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49" y="711576"/>
            <a:ext cx="7688700" cy="685423"/>
          </a:xfrm>
        </p:spPr>
        <p:txBody>
          <a:bodyPr/>
          <a:lstStyle/>
          <a:p>
            <a:pPr algn="ctr"/>
            <a:r>
              <a:rPr lang="it-IT" sz="3200" dirty="0">
                <a:solidFill>
                  <a:srgbClr val="6E0918"/>
                </a:solidFill>
              </a:rPr>
              <a:t>PDLPR </a:t>
            </a:r>
            <a:r>
              <a:rPr lang="it-IT" sz="3200" dirty="0" err="1">
                <a:solidFill>
                  <a:srgbClr val="6E0918"/>
                </a:solidFill>
              </a:rPr>
              <a:t>metrics</a:t>
            </a:r>
            <a:r>
              <a:rPr lang="it-IT" sz="3200" dirty="0">
                <a:solidFill>
                  <a:srgbClr val="6E0918"/>
                </a:solidFill>
              </a:rPr>
              <a:t> on </a:t>
            </a:r>
            <a:r>
              <a:rPr lang="it-IT" sz="3200" dirty="0" err="1">
                <a:solidFill>
                  <a:srgbClr val="6E0918"/>
                </a:solidFill>
              </a:rPr>
              <a:t>different</a:t>
            </a:r>
            <a:r>
              <a:rPr lang="it-IT" sz="3200" dirty="0">
                <a:solidFill>
                  <a:srgbClr val="6E0918"/>
                </a:solidFill>
              </a:rPr>
              <a:t> test datasets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xmlns="" id="{B4321057-6ABC-7704-35D5-36D619E275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/>
          </a:p>
        </p:txBody>
      </p:sp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xmlns="" id="{FE07BC1C-02EB-3520-CA92-77BF6892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779" y="1397000"/>
            <a:ext cx="4874441" cy="360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0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039EA30F-949F-4AE7-BAA2-44F556F92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6E0918"/>
                </a:solidFill>
              </a:rPr>
              <a:t>PDLPR model - Successes and </a:t>
            </a:r>
            <a:r>
              <a:rPr lang="it-IT" dirty="0" err="1">
                <a:solidFill>
                  <a:srgbClr val="6E0918"/>
                </a:solidFill>
              </a:rPr>
              <a:t>Failures</a:t>
            </a:r>
            <a:endParaRPr lang="it-IT" dirty="0">
              <a:solidFill>
                <a:srgbClr val="6E0918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xmlns="" id="{002C6764-3CF8-0966-FA71-B32C24BC6D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21</a:t>
            </a:fld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xmlns="" id="{FF9B0F75-57BB-EDBC-A31F-E014AF7695A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22820" y="4583822"/>
            <a:ext cx="6092905" cy="461989"/>
          </a:xfrm>
        </p:spPr>
        <p:txBody>
          <a:bodyPr/>
          <a:lstStyle/>
          <a:p>
            <a:r>
              <a:rPr lang="it-IT" sz="1400" dirty="0">
                <a:solidFill>
                  <a:srgbClr val="6E0918"/>
                </a:solidFill>
              </a:rPr>
              <a:t>Visual </a:t>
            </a:r>
            <a:r>
              <a:rPr lang="it-IT" sz="1400" dirty="0" err="1">
                <a:solidFill>
                  <a:srgbClr val="6E0918"/>
                </a:solidFill>
              </a:rPr>
              <a:t>comparison</a:t>
            </a:r>
            <a:r>
              <a:rPr lang="it-IT" sz="1400" dirty="0">
                <a:solidFill>
                  <a:srgbClr val="6E0918"/>
                </a:solidFill>
              </a:rPr>
              <a:t> of </a:t>
            </a:r>
            <a:r>
              <a:rPr lang="it-IT" sz="1400" dirty="0" err="1">
                <a:solidFill>
                  <a:srgbClr val="6E0918"/>
                </a:solidFill>
              </a:rPr>
              <a:t>correctly</a:t>
            </a:r>
            <a:r>
              <a:rPr lang="it-IT" sz="1400" dirty="0">
                <a:solidFill>
                  <a:srgbClr val="6E0918"/>
                </a:solidFill>
              </a:rPr>
              <a:t> and </a:t>
            </a:r>
            <a:r>
              <a:rPr lang="it-IT" sz="1400" dirty="0" err="1">
                <a:solidFill>
                  <a:srgbClr val="6E0918"/>
                </a:solidFill>
              </a:rPr>
              <a:t>incorrectly</a:t>
            </a:r>
            <a:r>
              <a:rPr lang="it-IT" sz="1400" dirty="0">
                <a:solidFill>
                  <a:srgbClr val="6E0918"/>
                </a:solidFill>
              </a:rPr>
              <a:t> </a:t>
            </a:r>
            <a:r>
              <a:rPr lang="it-IT" sz="1400" dirty="0" err="1">
                <a:solidFill>
                  <a:srgbClr val="6E0918"/>
                </a:solidFill>
              </a:rPr>
              <a:t>predicted</a:t>
            </a:r>
            <a:r>
              <a:rPr lang="it-IT" sz="1400" dirty="0">
                <a:solidFill>
                  <a:srgbClr val="6E0918"/>
                </a:solidFill>
              </a:rPr>
              <a:t> </a:t>
            </a:r>
            <a:r>
              <a:rPr lang="it-IT" sz="1400" dirty="0" err="1">
                <a:solidFill>
                  <a:srgbClr val="6E0918"/>
                </a:solidFill>
              </a:rPr>
              <a:t>license</a:t>
            </a:r>
            <a:r>
              <a:rPr lang="it-IT" sz="1400" dirty="0">
                <a:solidFill>
                  <a:srgbClr val="6E0918"/>
                </a:solidFill>
              </a:rPr>
              <a:t> </a:t>
            </a:r>
            <a:r>
              <a:rPr lang="it-IT" sz="1400" dirty="0" err="1">
                <a:solidFill>
                  <a:srgbClr val="6E0918"/>
                </a:solidFill>
              </a:rPr>
              <a:t>plates</a:t>
            </a:r>
            <a:endParaRPr lang="it-IT" sz="1400" dirty="0">
              <a:solidFill>
                <a:srgbClr val="6E0918"/>
              </a:solidFill>
            </a:endParaRPr>
          </a:p>
        </p:txBody>
      </p:sp>
      <p:pic>
        <p:nvPicPr>
          <p:cNvPr id="7" name="Immagine 6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xmlns="" id="{5E5983EE-64AE-0820-5F0F-9E2D77363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5" y="1397000"/>
            <a:ext cx="7772400" cy="303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CF84C105-E7BB-27BF-D7C5-A74948BD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016778"/>
                </a:solidFill>
              </a:rPr>
              <a:t>Conclusions</a:t>
            </a:r>
            <a:endParaRPr lang="it-IT" dirty="0">
              <a:solidFill>
                <a:srgbClr val="016778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xmlns="" id="{080A8BDA-529B-7F11-5498-DCFD800CB0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>
                <a:solidFill>
                  <a:srgbClr val="016778"/>
                </a:solidFill>
              </a:rPr>
              <a:t>What</a:t>
            </a:r>
            <a:r>
              <a:rPr lang="it-IT" dirty="0">
                <a:solidFill>
                  <a:srgbClr val="016778"/>
                </a:solidFill>
              </a:rPr>
              <a:t> </a:t>
            </a:r>
            <a:r>
              <a:rPr lang="it-IT" dirty="0" err="1">
                <a:solidFill>
                  <a:srgbClr val="016778"/>
                </a:solidFill>
              </a:rPr>
              <a:t>we</a:t>
            </a:r>
            <a:r>
              <a:rPr lang="it-IT" dirty="0">
                <a:solidFill>
                  <a:srgbClr val="016778"/>
                </a:solidFill>
              </a:rPr>
              <a:t> </a:t>
            </a:r>
            <a:r>
              <a:rPr lang="it-IT" dirty="0" err="1">
                <a:solidFill>
                  <a:srgbClr val="016778"/>
                </a:solidFill>
              </a:rPr>
              <a:t>learned</a:t>
            </a:r>
            <a:r>
              <a:rPr lang="it-IT" dirty="0">
                <a:solidFill>
                  <a:srgbClr val="016778"/>
                </a:solidFill>
              </a:rPr>
              <a:t> and </a:t>
            </a:r>
            <a:r>
              <a:rPr lang="it-IT" dirty="0" err="1">
                <a:solidFill>
                  <a:srgbClr val="016778"/>
                </a:solidFill>
              </a:rPr>
              <a:t>how</a:t>
            </a:r>
            <a:r>
              <a:rPr lang="it-IT" dirty="0">
                <a:solidFill>
                  <a:srgbClr val="016778"/>
                </a:solidFill>
              </a:rPr>
              <a:t> </a:t>
            </a:r>
            <a:r>
              <a:rPr lang="it-IT" dirty="0" err="1">
                <a:solidFill>
                  <a:srgbClr val="016778"/>
                </a:solidFill>
              </a:rPr>
              <a:t>we</a:t>
            </a:r>
            <a:r>
              <a:rPr lang="it-IT" dirty="0">
                <a:solidFill>
                  <a:srgbClr val="016778"/>
                </a:solidFill>
              </a:rPr>
              <a:t> can </a:t>
            </a:r>
            <a:r>
              <a:rPr lang="it-IT" dirty="0" err="1">
                <a:solidFill>
                  <a:srgbClr val="016778"/>
                </a:solidFill>
              </a:rPr>
              <a:t>improve</a:t>
            </a:r>
            <a:endParaRPr lang="it-IT" dirty="0">
              <a:solidFill>
                <a:srgbClr val="016778"/>
              </a:solidFill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xmlns="" id="{278F7AC3-B1BB-13D7-A238-409A1B11705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61902" y="1217658"/>
            <a:ext cx="3374400" cy="435398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sz="1600" dirty="0" err="1"/>
              <a:t>Summary</a:t>
            </a:r>
            <a:r>
              <a:rPr lang="it-IT" sz="1600" dirty="0"/>
              <a:t> of </a:t>
            </a:r>
            <a:r>
              <a:rPr lang="it-IT" sz="1600" b="1" dirty="0">
                <a:solidFill>
                  <a:srgbClr val="6E0918"/>
                </a:solidFill>
              </a:rPr>
              <a:t>key </a:t>
            </a:r>
            <a:r>
              <a:rPr lang="it-IT" sz="1600" b="1" dirty="0" err="1">
                <a:solidFill>
                  <a:srgbClr val="6E0918"/>
                </a:solidFill>
              </a:rPr>
              <a:t>findings</a:t>
            </a:r>
            <a:r>
              <a:rPr lang="it-IT" sz="1600" dirty="0"/>
              <a:t> from </a:t>
            </a:r>
            <a:r>
              <a:rPr lang="it-IT" sz="1600" dirty="0" err="1"/>
              <a:t>our</a:t>
            </a:r>
            <a:r>
              <a:rPr lang="it-IT" sz="1600" dirty="0"/>
              <a:t> </a:t>
            </a:r>
            <a:r>
              <a:rPr lang="it-IT" sz="1600" dirty="0" err="1"/>
              <a:t>experiments</a:t>
            </a:r>
            <a:endParaRPr lang="it-IT" sz="1600" dirty="0"/>
          </a:p>
          <a:p>
            <a:pPr>
              <a:buFont typeface="Arial" panose="020B0604020202020204" pitchFamily="34" charset="0"/>
              <a:buChar char="•"/>
            </a:pPr>
            <a:endParaRPr lang="it-IT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/>
              <a:t>Insights on model </a:t>
            </a:r>
            <a:r>
              <a:rPr lang="it-IT" sz="1600" b="1" dirty="0">
                <a:solidFill>
                  <a:srgbClr val="6E0918"/>
                </a:solidFill>
              </a:rPr>
              <a:t>performance</a:t>
            </a:r>
            <a:r>
              <a:rPr lang="it-IT" sz="1600" dirty="0"/>
              <a:t> and </a:t>
            </a:r>
            <a:r>
              <a:rPr lang="it-IT" sz="1600" b="1" dirty="0" err="1">
                <a:solidFill>
                  <a:srgbClr val="6E0918"/>
                </a:solidFill>
              </a:rPr>
              <a:t>comparison</a:t>
            </a:r>
            <a:endParaRPr lang="it-IT" sz="1600" b="1" dirty="0">
              <a:solidFill>
                <a:srgbClr val="6E0918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it-IT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/>
              <a:t>Ideas</a:t>
            </a:r>
            <a:r>
              <a:rPr lang="it-IT" sz="1600" dirty="0"/>
              <a:t> for </a:t>
            </a:r>
            <a:r>
              <a:rPr lang="it-IT" sz="1600" dirty="0" err="1"/>
              <a:t>improving</a:t>
            </a:r>
            <a:r>
              <a:rPr lang="it-IT" sz="1600" dirty="0"/>
              <a:t> the system in </a:t>
            </a:r>
            <a:r>
              <a:rPr lang="it-IT" sz="1600" b="1" dirty="0">
                <a:solidFill>
                  <a:srgbClr val="6E0918"/>
                </a:solidFill>
              </a:rPr>
              <a:t>future work</a:t>
            </a:r>
          </a:p>
          <a:p>
            <a:pPr marL="146050" indent="0">
              <a:buNone/>
            </a:pPr>
            <a:endParaRPr lang="it-IT" sz="160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xmlns="" id="{68BCAAED-3ED6-FCBD-A0C1-E853C8674C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22</a:t>
            </a:fld>
            <a:endParaRPr lang="it-IT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xmlns="" id="{46111C54-8043-87A6-5B2C-7228316DB694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232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74CDF2F5-D4B4-69BF-7B7B-1C6E468F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6E0918"/>
                </a:solidFill>
              </a:rPr>
              <a:t>Summary</a:t>
            </a:r>
            <a:r>
              <a:rPr lang="it-IT" dirty="0">
                <a:solidFill>
                  <a:srgbClr val="6E0918"/>
                </a:solidFill>
              </a:rPr>
              <a:t> of key </a:t>
            </a:r>
            <a:r>
              <a:rPr lang="it-IT" dirty="0" err="1">
                <a:solidFill>
                  <a:srgbClr val="6E0918"/>
                </a:solidFill>
              </a:rPr>
              <a:t>findings</a:t>
            </a:r>
            <a:endParaRPr lang="it-IT" dirty="0">
              <a:solidFill>
                <a:srgbClr val="6E0918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C1C70CC3-00DD-F0E6-4662-07E0758B6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rgbClr val="6E0918"/>
                </a:solidFill>
              </a:rPr>
              <a:t>PDLPR</a:t>
            </a:r>
            <a:r>
              <a:rPr lang="it-IT" sz="1400" dirty="0"/>
              <a:t> </a:t>
            </a:r>
            <a:r>
              <a:rPr lang="it-IT" sz="1400" dirty="0" err="1"/>
              <a:t>delivered</a:t>
            </a:r>
            <a:r>
              <a:rPr lang="it-IT" sz="1400" dirty="0"/>
              <a:t> the best </a:t>
            </a:r>
            <a:r>
              <a:rPr lang="it-IT" sz="1400" dirty="0" err="1"/>
              <a:t>recognition</a:t>
            </a:r>
            <a:r>
              <a:rPr lang="it-IT" sz="1400" dirty="0"/>
              <a:t> </a:t>
            </a:r>
            <a:r>
              <a:rPr lang="it-IT" sz="1400" dirty="0" err="1"/>
              <a:t>results</a:t>
            </a:r>
            <a:r>
              <a:rPr lang="it-IT" sz="1400" dirty="0"/>
              <a:t> due to </a:t>
            </a:r>
            <a:r>
              <a:rPr lang="it-IT" sz="1400" dirty="0" err="1"/>
              <a:t>its</a:t>
            </a:r>
            <a:r>
              <a:rPr lang="it-IT" sz="1400" dirty="0"/>
              <a:t> </a:t>
            </a:r>
            <a:r>
              <a:rPr lang="it-IT" sz="1400" dirty="0" err="1"/>
              <a:t>dedicated</a:t>
            </a:r>
            <a:r>
              <a:rPr lang="it-IT" sz="1400" dirty="0"/>
              <a:t> </a:t>
            </a:r>
            <a:r>
              <a:rPr lang="it-IT" sz="1400" dirty="0" err="1">
                <a:solidFill>
                  <a:srgbClr val="6E0918"/>
                </a:solidFill>
              </a:rPr>
              <a:t>parallel</a:t>
            </a:r>
            <a:r>
              <a:rPr lang="it-IT" sz="1400" dirty="0">
                <a:solidFill>
                  <a:srgbClr val="6E0918"/>
                </a:solidFill>
              </a:rPr>
              <a:t> decoding </a:t>
            </a:r>
            <a:r>
              <a:rPr lang="it-IT" sz="1400" dirty="0"/>
              <a:t>and feature </a:t>
            </a:r>
            <a:r>
              <a:rPr lang="it-IT" sz="1400" dirty="0" err="1"/>
              <a:t>extraction</a:t>
            </a:r>
            <a:r>
              <a:rPr lang="it-IT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rgbClr val="6E0918"/>
                </a:solidFill>
              </a:rPr>
              <a:t>YOLOv5</a:t>
            </a:r>
            <a:r>
              <a:rPr lang="it-IT" sz="1400" dirty="0"/>
              <a:t> </a:t>
            </a:r>
            <a:r>
              <a:rPr lang="it-IT" sz="1400" dirty="0" err="1"/>
              <a:t>significantly</a:t>
            </a:r>
            <a:r>
              <a:rPr lang="it-IT" sz="1400" dirty="0"/>
              <a:t> </a:t>
            </a:r>
            <a:r>
              <a:rPr lang="it-IT" sz="1400" dirty="0" err="1"/>
              <a:t>outperformed</a:t>
            </a:r>
            <a:r>
              <a:rPr lang="it-IT" sz="1400" dirty="0"/>
              <a:t> the baseline CNN in </a:t>
            </a:r>
            <a:r>
              <a:rPr lang="it-IT" sz="1400" dirty="0" err="1">
                <a:solidFill>
                  <a:srgbClr val="6E0918"/>
                </a:solidFill>
              </a:rPr>
              <a:t>detection</a:t>
            </a:r>
            <a:r>
              <a:rPr lang="it-IT" sz="1400" dirty="0">
                <a:solidFill>
                  <a:srgbClr val="6E0918"/>
                </a:solidFill>
              </a:rPr>
              <a:t> </a:t>
            </a:r>
            <a:r>
              <a:rPr lang="it-IT" sz="1400" dirty="0" err="1">
                <a:solidFill>
                  <a:srgbClr val="6E0918"/>
                </a:solidFill>
              </a:rPr>
              <a:t>accuracy</a:t>
            </a:r>
            <a:r>
              <a:rPr lang="it-IT" sz="1400" dirty="0"/>
              <a:t> and </a:t>
            </a:r>
            <a:r>
              <a:rPr lang="it-IT" sz="1400" dirty="0" err="1"/>
              <a:t>generalization</a:t>
            </a:r>
            <a:r>
              <a:rPr lang="it-IT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 err="1">
                <a:solidFill>
                  <a:srgbClr val="6E0918"/>
                </a:solidFill>
              </a:rPr>
              <a:t>LPRNet</a:t>
            </a:r>
            <a:r>
              <a:rPr lang="it-IT" sz="1400" dirty="0"/>
              <a:t> and </a:t>
            </a:r>
            <a:r>
              <a:rPr lang="it-IT" sz="1400" b="1" dirty="0">
                <a:solidFill>
                  <a:srgbClr val="6E0918"/>
                </a:solidFill>
              </a:rPr>
              <a:t>CRNN</a:t>
            </a:r>
            <a:r>
              <a:rPr lang="it-IT" sz="1400" dirty="0"/>
              <a:t> </a:t>
            </a:r>
            <a:r>
              <a:rPr lang="it-IT" sz="1400" dirty="0" err="1"/>
              <a:t>were</a:t>
            </a:r>
            <a:r>
              <a:rPr lang="it-IT" sz="1400" dirty="0"/>
              <a:t> </a:t>
            </a:r>
            <a:r>
              <a:rPr lang="it-IT" sz="1400" dirty="0" err="1"/>
              <a:t>useful</a:t>
            </a:r>
            <a:r>
              <a:rPr lang="it-IT" sz="1400" dirty="0"/>
              <a:t> for </a:t>
            </a:r>
            <a:r>
              <a:rPr lang="it-IT" sz="1400" dirty="0" err="1"/>
              <a:t>comparison</a:t>
            </a:r>
            <a:r>
              <a:rPr lang="it-IT" sz="1400" dirty="0"/>
              <a:t>, </a:t>
            </a:r>
            <a:r>
              <a:rPr lang="it-IT" sz="1400" dirty="0" err="1"/>
              <a:t>but</a:t>
            </a:r>
            <a:r>
              <a:rPr lang="it-IT" sz="1400" dirty="0"/>
              <a:t> </a:t>
            </a:r>
            <a:r>
              <a:rPr lang="it-IT" sz="1400" dirty="0" err="1"/>
              <a:t>struggled</a:t>
            </a:r>
            <a:r>
              <a:rPr lang="it-IT" sz="1400" dirty="0"/>
              <a:t> with </a:t>
            </a:r>
            <a:r>
              <a:rPr lang="it-IT" sz="1400" dirty="0" err="1"/>
              <a:t>complex</a:t>
            </a:r>
            <a:r>
              <a:rPr lang="it-IT" sz="1400" dirty="0"/>
              <a:t> </a:t>
            </a:r>
            <a:r>
              <a:rPr lang="it-IT" sz="1400" dirty="0" err="1"/>
              <a:t>license</a:t>
            </a:r>
            <a:r>
              <a:rPr lang="it-IT" sz="1400" dirty="0"/>
              <a:t> </a:t>
            </a:r>
            <a:r>
              <a:rPr lang="it-IT" sz="1400" dirty="0" err="1"/>
              <a:t>plates</a:t>
            </a:r>
            <a:r>
              <a:rPr lang="it-IT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/>
              <a:t>End-to-end performance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strongly</a:t>
            </a:r>
            <a:r>
              <a:rPr lang="it-IT" sz="1400" dirty="0"/>
              <a:t> </a:t>
            </a:r>
            <a:r>
              <a:rPr lang="it-IT" sz="1400" dirty="0" err="1"/>
              <a:t>influenced</a:t>
            </a:r>
            <a:r>
              <a:rPr lang="it-IT" sz="1400" dirty="0"/>
              <a:t> by </a:t>
            </a:r>
            <a:r>
              <a:rPr lang="it-IT" sz="1400" b="1" dirty="0" err="1">
                <a:solidFill>
                  <a:srgbClr val="6E0918"/>
                </a:solidFill>
              </a:rPr>
              <a:t>detection</a:t>
            </a:r>
            <a:r>
              <a:rPr lang="it-IT" sz="1400" b="1" dirty="0">
                <a:solidFill>
                  <a:srgbClr val="6E0918"/>
                </a:solidFill>
              </a:rPr>
              <a:t> </a:t>
            </a:r>
            <a:r>
              <a:rPr lang="it-IT" sz="1400" b="1" dirty="0" err="1">
                <a:solidFill>
                  <a:srgbClr val="6E0918"/>
                </a:solidFill>
              </a:rPr>
              <a:t>quality</a:t>
            </a:r>
            <a:r>
              <a:rPr lang="it-IT" sz="1400" b="1" dirty="0">
                <a:solidFill>
                  <a:srgbClr val="6E0918"/>
                </a:solidFill>
              </a:rPr>
              <a:t> </a:t>
            </a:r>
            <a:r>
              <a:rPr lang="it-IT" sz="1400" dirty="0"/>
              <a:t>and </a:t>
            </a:r>
            <a:r>
              <a:rPr lang="it-IT" sz="1400" b="1" dirty="0">
                <a:solidFill>
                  <a:srgbClr val="6E0918"/>
                </a:solidFill>
              </a:rPr>
              <a:t>input </a:t>
            </a:r>
            <a:r>
              <a:rPr lang="it-IT" sz="1400" b="1" dirty="0" err="1">
                <a:solidFill>
                  <a:srgbClr val="6E0918"/>
                </a:solidFill>
              </a:rPr>
              <a:t>clarity</a:t>
            </a:r>
            <a:r>
              <a:rPr lang="it-IT" sz="1400" b="1" dirty="0"/>
              <a:t>.</a:t>
            </a:r>
          </a:p>
          <a:p>
            <a:pPr marL="14605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xmlns="" id="{6D3B232F-FC9F-CA17-2D88-7DFE1EE033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23</a:t>
            </a:fld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xmlns="" id="{8958C75F-2F45-7B08-D4EA-0A4BE2479C8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83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BA7032E2-C394-B7BC-68A0-C17C1EF0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6E0918"/>
                </a:solidFill>
              </a:rPr>
              <a:t>Future 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xmlns="" id="{7409E6B7-19E6-E708-DA4C-D306F4A794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24</a:t>
            </a:fld>
            <a:endParaRPr lang="it-IT"/>
          </a:p>
        </p:txBody>
      </p:sp>
      <p:pic>
        <p:nvPicPr>
          <p:cNvPr id="7" name="Elemento grafico 6" descr="Fotocamera con riempimento a tinta unita">
            <a:extLst>
              <a:ext uri="{FF2B5EF4-FFF2-40B4-BE49-F238E27FC236}">
                <a16:creationId xmlns:a16="http://schemas.microsoft.com/office/drawing/2014/main" xmlns="" id="{95A70A32-7D67-00A2-C10E-056FC0C63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14800" y="1700068"/>
            <a:ext cx="743721" cy="743721"/>
          </a:xfrm>
          <a:prstGeom prst="rect">
            <a:avLst/>
          </a:prstGeom>
        </p:spPr>
      </p:pic>
      <p:pic>
        <p:nvPicPr>
          <p:cNvPr id="9" name="Elemento grafico 8" descr="Intelligenza artificiale con riempimento a tinta unita">
            <a:extLst>
              <a:ext uri="{FF2B5EF4-FFF2-40B4-BE49-F238E27FC236}">
                <a16:creationId xmlns:a16="http://schemas.microsoft.com/office/drawing/2014/main" xmlns="" id="{8D5EC73F-58BF-ACB1-500D-5CD2C42E5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637929" y="1700068"/>
            <a:ext cx="743721" cy="743721"/>
          </a:xfrm>
          <a:prstGeom prst="rect">
            <a:avLst/>
          </a:prstGeom>
        </p:spPr>
      </p:pic>
      <p:pic>
        <p:nvPicPr>
          <p:cNvPr id="11" name="Elemento grafico 10" descr="Artista (maschile) con riempimento a tinta unita">
            <a:extLst>
              <a:ext uri="{FF2B5EF4-FFF2-40B4-BE49-F238E27FC236}">
                <a16:creationId xmlns:a16="http://schemas.microsoft.com/office/drawing/2014/main" xmlns="" id="{A9C67F50-5F5F-F17C-A1C6-FA8F08105B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026364" y="1700068"/>
            <a:ext cx="743721" cy="74372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xmlns="" id="{74D0760E-9550-6506-7F39-480ECA88F24F}"/>
              </a:ext>
            </a:extLst>
          </p:cNvPr>
          <p:cNvSpPr txBox="1"/>
          <p:nvPr/>
        </p:nvSpPr>
        <p:spPr>
          <a:xfrm>
            <a:off x="449744" y="2797548"/>
            <a:ext cx="24676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rgbClr val="6E0918"/>
                </a:solidFill>
              </a:rPr>
              <a:t>Increase</a:t>
            </a:r>
            <a:r>
              <a:rPr lang="it-IT" b="1" dirty="0">
                <a:solidFill>
                  <a:srgbClr val="6E0918"/>
                </a:solidFill>
              </a:rPr>
              <a:t> </a:t>
            </a:r>
            <a:r>
              <a:rPr lang="it-IT" b="1" dirty="0" err="1">
                <a:solidFill>
                  <a:srgbClr val="6E0918"/>
                </a:solidFill>
              </a:rPr>
              <a:t>number</a:t>
            </a:r>
            <a:r>
              <a:rPr lang="it-IT" b="1" dirty="0">
                <a:solidFill>
                  <a:srgbClr val="6E0918"/>
                </a:solidFill>
              </a:rPr>
              <a:t> of </a:t>
            </a:r>
            <a:r>
              <a:rPr lang="it-IT" b="1" dirty="0" err="1">
                <a:solidFill>
                  <a:srgbClr val="6E0918"/>
                </a:solidFill>
              </a:rPr>
              <a:t>real</a:t>
            </a:r>
            <a:r>
              <a:rPr lang="it-IT" b="1" dirty="0">
                <a:solidFill>
                  <a:srgbClr val="6E0918"/>
                </a:solidFill>
              </a:rPr>
              <a:t> training images</a:t>
            </a:r>
          </a:p>
          <a:p>
            <a:pPr algn="ctr"/>
            <a:endParaRPr lang="it-IT" b="1" dirty="0">
              <a:solidFill>
                <a:srgbClr val="6E0918"/>
              </a:solidFill>
            </a:endParaRPr>
          </a:p>
          <a:p>
            <a:pPr algn="ctr"/>
            <a:r>
              <a:rPr lang="it-IT" dirty="0" err="1"/>
              <a:t>Collect</a:t>
            </a:r>
            <a:r>
              <a:rPr lang="it-IT" dirty="0"/>
              <a:t> and include more diverse </a:t>
            </a:r>
            <a:r>
              <a:rPr lang="it-IT" dirty="0" err="1"/>
              <a:t>real</a:t>
            </a:r>
            <a:r>
              <a:rPr lang="it-IT" dirty="0"/>
              <a:t>-world </a:t>
            </a:r>
            <a:r>
              <a:rPr lang="it-IT" dirty="0" err="1"/>
              <a:t>plate</a:t>
            </a:r>
            <a:r>
              <a:rPr lang="it-IT" dirty="0"/>
              <a:t> images to </a:t>
            </a:r>
            <a:r>
              <a:rPr lang="it-IT" dirty="0" err="1">
                <a:solidFill>
                  <a:srgbClr val="6E0918"/>
                </a:solidFill>
              </a:rPr>
              <a:t>improve</a:t>
            </a:r>
            <a:r>
              <a:rPr lang="it-IT" dirty="0">
                <a:solidFill>
                  <a:srgbClr val="6E0918"/>
                </a:solidFill>
              </a:rPr>
              <a:t> model </a:t>
            </a:r>
            <a:r>
              <a:rPr lang="it-IT" dirty="0" err="1">
                <a:solidFill>
                  <a:srgbClr val="6E0918"/>
                </a:solidFill>
              </a:rPr>
              <a:t>generalization</a:t>
            </a:r>
            <a:endParaRPr lang="it-IT" b="1" dirty="0">
              <a:solidFill>
                <a:srgbClr val="6E0918"/>
              </a:solidFill>
            </a:endParaRPr>
          </a:p>
          <a:p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xmlns="" id="{929E873E-C751-EDD6-EACE-7030183CB774}"/>
              </a:ext>
            </a:extLst>
          </p:cNvPr>
          <p:cNvSpPr txBox="1"/>
          <p:nvPr/>
        </p:nvSpPr>
        <p:spPr>
          <a:xfrm>
            <a:off x="3214715" y="2797548"/>
            <a:ext cx="23805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rgbClr val="6E0918"/>
                </a:solidFill>
              </a:rPr>
              <a:t>Add</a:t>
            </a:r>
            <a:r>
              <a:rPr lang="it-IT" b="1" dirty="0">
                <a:solidFill>
                  <a:srgbClr val="6E0918"/>
                </a:solidFill>
              </a:rPr>
              <a:t> </a:t>
            </a:r>
            <a:r>
              <a:rPr lang="it-IT" b="1" dirty="0" err="1">
                <a:solidFill>
                  <a:srgbClr val="6E0918"/>
                </a:solidFill>
              </a:rPr>
              <a:t>robust</a:t>
            </a:r>
            <a:r>
              <a:rPr lang="it-IT" b="1" dirty="0">
                <a:solidFill>
                  <a:srgbClr val="6E0918"/>
                </a:solidFill>
              </a:rPr>
              <a:t> </a:t>
            </a:r>
            <a:r>
              <a:rPr lang="it-IT" b="1" dirty="0" err="1">
                <a:solidFill>
                  <a:srgbClr val="6E0918"/>
                </a:solidFill>
              </a:rPr>
              <a:t>augmentations</a:t>
            </a:r>
            <a:endParaRPr lang="it-IT" b="1" dirty="0">
              <a:solidFill>
                <a:srgbClr val="6E0918"/>
              </a:solidFill>
            </a:endParaRPr>
          </a:p>
          <a:p>
            <a:pPr algn="ctr"/>
            <a:endParaRPr lang="it-IT" dirty="0"/>
          </a:p>
          <a:p>
            <a:pPr algn="ctr"/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robust</a:t>
            </a:r>
            <a:r>
              <a:rPr lang="it-IT" dirty="0"/>
              <a:t> </a:t>
            </a:r>
            <a:r>
              <a:rPr lang="it-IT" dirty="0" err="1"/>
              <a:t>augmentations</a:t>
            </a:r>
            <a:r>
              <a:rPr lang="it-IT" dirty="0"/>
              <a:t> </a:t>
            </a:r>
            <a:r>
              <a:rPr lang="it-IT" dirty="0">
                <a:solidFill>
                  <a:srgbClr val="6E0918"/>
                </a:solidFill>
              </a:rPr>
              <a:t>(</a:t>
            </a:r>
            <a:r>
              <a:rPr lang="it-IT" dirty="0" err="1">
                <a:solidFill>
                  <a:srgbClr val="6E0918"/>
                </a:solidFill>
              </a:rPr>
              <a:t>blur</a:t>
            </a:r>
            <a:r>
              <a:rPr lang="it-IT" dirty="0">
                <a:solidFill>
                  <a:srgbClr val="6E0918"/>
                </a:solidFill>
              </a:rPr>
              <a:t>, </a:t>
            </a:r>
            <a:r>
              <a:rPr lang="it-IT" dirty="0" err="1">
                <a:solidFill>
                  <a:srgbClr val="6E0918"/>
                </a:solidFill>
              </a:rPr>
              <a:t>occlusion</a:t>
            </a:r>
            <a:r>
              <a:rPr lang="it-IT" dirty="0">
                <a:solidFill>
                  <a:srgbClr val="6E0918"/>
                </a:solidFill>
              </a:rPr>
              <a:t>, </a:t>
            </a:r>
            <a:r>
              <a:rPr lang="it-IT" dirty="0" err="1">
                <a:solidFill>
                  <a:srgbClr val="6E0918"/>
                </a:solidFill>
              </a:rPr>
              <a:t>brightness</a:t>
            </a:r>
            <a:r>
              <a:rPr lang="it-IT" dirty="0">
                <a:solidFill>
                  <a:srgbClr val="6E0918"/>
                </a:solidFill>
              </a:rPr>
              <a:t>) </a:t>
            </a:r>
            <a:r>
              <a:rPr lang="it-IT" dirty="0"/>
              <a:t>to </a:t>
            </a:r>
            <a:r>
              <a:rPr lang="it-IT" dirty="0" err="1"/>
              <a:t>enhance</a:t>
            </a:r>
            <a:r>
              <a:rPr lang="it-IT" dirty="0"/>
              <a:t> </a:t>
            </a:r>
            <a:r>
              <a:rPr lang="it-IT" dirty="0" err="1"/>
              <a:t>generalization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xmlns="" id="{C0C3FA6E-51C3-6D8C-60B3-8F4505418396}"/>
              </a:ext>
            </a:extLst>
          </p:cNvPr>
          <p:cNvSpPr txBox="1"/>
          <p:nvPr/>
        </p:nvSpPr>
        <p:spPr>
          <a:xfrm>
            <a:off x="5892600" y="2811225"/>
            <a:ext cx="23037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6E0918"/>
                </a:solidFill>
              </a:rPr>
              <a:t>Experiment with end-to-end joint training</a:t>
            </a:r>
          </a:p>
          <a:p>
            <a:pPr algn="ctr"/>
            <a:endParaRPr lang="it-IT" b="1" dirty="0">
              <a:solidFill>
                <a:srgbClr val="6E0918"/>
              </a:solidFill>
            </a:endParaRPr>
          </a:p>
          <a:p>
            <a:pPr algn="ctr"/>
            <a:r>
              <a:rPr lang="it-IT" dirty="0"/>
              <a:t>Integrate </a:t>
            </a:r>
            <a:r>
              <a:rPr lang="it-IT" dirty="0" err="1"/>
              <a:t>both</a:t>
            </a:r>
            <a:r>
              <a:rPr lang="it-IT" dirty="0"/>
              <a:t> tasks in a </a:t>
            </a:r>
            <a:r>
              <a:rPr lang="it-IT" dirty="0" err="1"/>
              <a:t>unified</a:t>
            </a:r>
            <a:r>
              <a:rPr lang="it-IT" dirty="0"/>
              <a:t> end-to-end </a:t>
            </a:r>
            <a:r>
              <a:rPr lang="it-IT" dirty="0" err="1"/>
              <a:t>architecture</a:t>
            </a:r>
            <a:r>
              <a:rPr lang="it-IT" b="1" dirty="0">
                <a:solidFill>
                  <a:srgbClr val="6E0918"/>
                </a:solidFill>
              </a:rPr>
              <a:t> </a:t>
            </a:r>
            <a:r>
              <a:rPr lang="it-IT" dirty="0">
                <a:solidFill>
                  <a:srgbClr val="6E0918"/>
                </a:solidFill>
              </a:rPr>
              <a:t>for </a:t>
            </a:r>
            <a:r>
              <a:rPr lang="it-IT" dirty="0" err="1">
                <a:solidFill>
                  <a:srgbClr val="6E0918"/>
                </a:solidFill>
              </a:rPr>
              <a:t>improved</a:t>
            </a:r>
            <a:r>
              <a:rPr lang="it-IT" dirty="0">
                <a:solidFill>
                  <a:srgbClr val="6E0918"/>
                </a:solidFill>
              </a:rPr>
              <a:t> </a:t>
            </a:r>
            <a:r>
              <a:rPr lang="it-IT" dirty="0" err="1">
                <a:solidFill>
                  <a:srgbClr val="6E0918"/>
                </a:solidFill>
              </a:rPr>
              <a:t>accuracy</a:t>
            </a:r>
            <a:endParaRPr lang="it-IT" dirty="0">
              <a:solidFill>
                <a:srgbClr val="6E09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89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rgbClr val="6E0918"/>
                </a:solidFill>
              </a:rPr>
              <a:t>References</a:t>
            </a:r>
            <a:endParaRPr dirty="0">
              <a:solidFill>
                <a:srgbClr val="6E0918"/>
              </a:solidFill>
            </a:endParaRPr>
          </a:p>
        </p:txBody>
      </p:sp>
      <p:sp>
        <p:nvSpPr>
          <p:cNvPr id="128" name="Google Shape;128;p12"/>
          <p:cNvSpPr txBox="1">
            <a:spLocks noGrp="1"/>
          </p:cNvSpPr>
          <p:nvPr>
            <p:ph type="body" idx="1"/>
          </p:nvPr>
        </p:nvSpPr>
        <p:spPr>
          <a:xfrm>
            <a:off x="727650" y="1397000"/>
            <a:ext cx="76887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it" sz="1100" b="1" i="1" dirty="0">
                <a:solidFill>
                  <a:srgbClr val="6E0918"/>
                </a:solidFill>
              </a:rPr>
              <a:t>Papers</a:t>
            </a:r>
            <a:r>
              <a:rPr lang="it" sz="1100" b="1" i="1" dirty="0"/>
              <a:t>: </a:t>
            </a:r>
          </a:p>
          <a:p>
            <a:pPr marL="603250" lvl="1" indent="0">
              <a:spcBef>
                <a:spcPts val="0"/>
              </a:spcBef>
              <a:buSzPts val="1300"/>
              <a:buNone/>
            </a:pPr>
            <a:r>
              <a:rPr lang="it-IT" i="1" dirty="0"/>
              <a:t>1. Tao, L., Hong, S., </a:t>
            </a:r>
            <a:r>
              <a:rPr lang="it-IT" i="1" dirty="0" err="1"/>
              <a:t>Lin</a:t>
            </a:r>
            <a:r>
              <a:rPr lang="it-IT" i="1" dirty="0"/>
              <a:t>, Y., Chen, Y., He, P. and </a:t>
            </a:r>
            <a:r>
              <a:rPr lang="it-IT" i="1" dirty="0" err="1"/>
              <a:t>Tie</a:t>
            </a:r>
            <a:r>
              <a:rPr lang="it-IT" i="1" dirty="0"/>
              <a:t>, </a:t>
            </a:r>
            <a:r>
              <a:rPr lang="it-IT" i="1" dirty="0" err="1"/>
              <a:t>Z</a:t>
            </a:r>
            <a:r>
              <a:rPr lang="it-IT" i="1" dirty="0"/>
              <a:t>. (2024). A Real-Time License Plate </a:t>
            </a:r>
            <a:r>
              <a:rPr lang="it-IT" i="1" dirty="0" err="1"/>
              <a:t>Detection</a:t>
            </a:r>
            <a:r>
              <a:rPr lang="it-IT" i="1" dirty="0"/>
              <a:t> and</a:t>
            </a:r>
          </a:p>
          <a:p>
            <a:pPr marL="603250" lvl="1" indent="0">
              <a:spcBef>
                <a:spcPts val="0"/>
              </a:spcBef>
              <a:buSzPts val="1300"/>
              <a:buNone/>
            </a:pPr>
            <a:r>
              <a:rPr lang="it-IT" i="1" dirty="0" err="1"/>
              <a:t>Recognition</a:t>
            </a:r>
            <a:r>
              <a:rPr lang="it-IT" i="1" dirty="0"/>
              <a:t> Model in </a:t>
            </a:r>
            <a:r>
              <a:rPr lang="it-IT" i="1" dirty="0" err="1"/>
              <a:t>Unconstrained</a:t>
            </a:r>
            <a:r>
              <a:rPr lang="it-IT" i="1" dirty="0"/>
              <a:t> </a:t>
            </a:r>
            <a:r>
              <a:rPr lang="it-IT" i="1" dirty="0" err="1"/>
              <a:t>Scenarios</a:t>
            </a:r>
            <a:r>
              <a:rPr lang="it-IT" i="1" dirty="0"/>
              <a:t>. </a:t>
            </a:r>
            <a:r>
              <a:rPr lang="it-IT" i="1" dirty="0" err="1"/>
              <a:t>Sensors</a:t>
            </a:r>
            <a:r>
              <a:rPr lang="it-IT" i="1" dirty="0"/>
              <a:t>, 24(9), 2791</a:t>
            </a:r>
          </a:p>
          <a:p>
            <a:pPr marL="603250" lvl="1" indent="0">
              <a:spcBef>
                <a:spcPts val="0"/>
              </a:spcBef>
              <a:buSzPts val="1300"/>
              <a:buNone/>
            </a:pPr>
            <a:endParaRPr lang="it-IT" i="1" dirty="0"/>
          </a:p>
          <a:p>
            <a:pPr marL="603250" lvl="1" indent="0">
              <a:spcBef>
                <a:spcPts val="0"/>
              </a:spcBef>
              <a:buSzPts val="1300"/>
              <a:buNone/>
            </a:pPr>
            <a:r>
              <a:rPr lang="it-IT" i="1" dirty="0"/>
              <a:t>2. </a:t>
            </a:r>
            <a:r>
              <a:rPr lang="it-IT" i="1" dirty="0" err="1"/>
              <a:t>Xu</a:t>
            </a:r>
            <a:r>
              <a:rPr lang="it-IT" i="1" dirty="0"/>
              <a:t>, </a:t>
            </a:r>
            <a:r>
              <a:rPr lang="it-IT" i="1" dirty="0" err="1"/>
              <a:t>Z</a:t>
            </a:r>
            <a:r>
              <a:rPr lang="it-IT" i="1" dirty="0"/>
              <a:t>.; Yang, </a:t>
            </a:r>
            <a:r>
              <a:rPr lang="it-IT" i="1" dirty="0" err="1"/>
              <a:t>W</a:t>
            </a:r>
            <a:r>
              <a:rPr lang="it-IT" i="1" dirty="0"/>
              <a:t>.; </a:t>
            </a:r>
            <a:r>
              <a:rPr lang="it-IT" i="1" dirty="0" err="1"/>
              <a:t>Meng</a:t>
            </a:r>
            <a:r>
              <a:rPr lang="it-IT" i="1" dirty="0"/>
              <a:t>, A.; Lu, N.; Huang, H.; Ying, C.; Huang, L. </a:t>
            </a:r>
            <a:r>
              <a:rPr lang="it-IT" i="1" dirty="0" err="1"/>
              <a:t>Towards</a:t>
            </a:r>
            <a:r>
              <a:rPr lang="it-IT" i="1" dirty="0"/>
              <a:t> end-to-end </a:t>
            </a:r>
            <a:r>
              <a:rPr lang="it-IT" i="1" dirty="0" err="1"/>
              <a:t>license</a:t>
            </a:r>
            <a:r>
              <a:rPr lang="it-IT" i="1" dirty="0"/>
              <a:t> </a:t>
            </a:r>
            <a:r>
              <a:rPr lang="it-IT" i="1" dirty="0" err="1"/>
              <a:t>plate</a:t>
            </a:r>
            <a:endParaRPr lang="it-IT" i="1" dirty="0"/>
          </a:p>
          <a:p>
            <a:pPr marL="603250" lvl="1" indent="0">
              <a:spcBef>
                <a:spcPts val="0"/>
              </a:spcBef>
              <a:buSzPts val="1300"/>
              <a:buNone/>
            </a:pPr>
            <a:r>
              <a:rPr lang="it-IT" i="1" dirty="0" err="1"/>
              <a:t>detection</a:t>
            </a:r>
            <a:r>
              <a:rPr lang="it-IT" i="1" dirty="0"/>
              <a:t> and </a:t>
            </a:r>
            <a:r>
              <a:rPr lang="it-IT" i="1" dirty="0" err="1"/>
              <a:t>recognition</a:t>
            </a:r>
            <a:r>
              <a:rPr lang="it-IT" i="1" dirty="0"/>
              <a:t>: A large dataset and baseline. In </a:t>
            </a:r>
            <a:r>
              <a:rPr lang="it-IT" i="1" dirty="0" err="1"/>
              <a:t>Proceedings</a:t>
            </a:r>
            <a:r>
              <a:rPr lang="it-IT" i="1" dirty="0"/>
              <a:t> of the </a:t>
            </a:r>
            <a:r>
              <a:rPr lang="it-IT" i="1" dirty="0" err="1"/>
              <a:t>European</a:t>
            </a:r>
            <a:r>
              <a:rPr lang="it-IT" i="1" dirty="0"/>
              <a:t> Conference on</a:t>
            </a:r>
          </a:p>
          <a:p>
            <a:pPr marL="603250" lvl="1" indent="0">
              <a:spcBef>
                <a:spcPts val="0"/>
              </a:spcBef>
              <a:buSzPts val="1300"/>
              <a:buNone/>
            </a:pPr>
            <a:r>
              <a:rPr lang="it-IT" i="1" dirty="0"/>
              <a:t>Computer Vision (ECCV), </a:t>
            </a:r>
            <a:r>
              <a:rPr lang="it-IT" i="1" dirty="0" err="1"/>
              <a:t>Munich</a:t>
            </a:r>
            <a:r>
              <a:rPr lang="it-IT" i="1" dirty="0"/>
              <a:t>, Germany, 8–14 </a:t>
            </a:r>
            <a:r>
              <a:rPr lang="it-IT" i="1" dirty="0" err="1"/>
              <a:t>September</a:t>
            </a:r>
            <a:r>
              <a:rPr lang="it-IT" i="1" dirty="0"/>
              <a:t> 2018.</a:t>
            </a:r>
          </a:p>
          <a:p>
            <a:pPr marL="603250" lvl="1" indent="0">
              <a:spcBef>
                <a:spcPts val="0"/>
              </a:spcBef>
              <a:buSzPts val="1300"/>
              <a:buNone/>
            </a:pPr>
            <a:endParaRPr lang="it-IT" i="1" dirty="0"/>
          </a:p>
          <a:p>
            <a:pPr marL="603250" lvl="1" indent="0">
              <a:spcBef>
                <a:spcPts val="0"/>
              </a:spcBef>
              <a:buSzPts val="1300"/>
              <a:buNone/>
            </a:pPr>
            <a:r>
              <a:rPr lang="it-IT" i="1" dirty="0"/>
              <a:t>3. </a:t>
            </a:r>
            <a:r>
              <a:rPr lang="it-IT" i="1" dirty="0" err="1"/>
              <a:t>R</a:t>
            </a:r>
            <a:r>
              <a:rPr lang="it-IT" i="1" dirty="0"/>
              <a:t>. K. </a:t>
            </a:r>
            <a:r>
              <a:rPr lang="it-IT" i="1" dirty="0" err="1"/>
              <a:t>Prajapati</a:t>
            </a:r>
            <a:r>
              <a:rPr lang="it-IT" i="1" dirty="0"/>
              <a:t>, Y. </a:t>
            </a:r>
            <a:r>
              <a:rPr lang="it-IT" i="1" dirty="0" err="1"/>
              <a:t>Bhardwaj</a:t>
            </a:r>
            <a:r>
              <a:rPr lang="it-IT" i="1" dirty="0"/>
              <a:t>, </a:t>
            </a:r>
            <a:r>
              <a:rPr lang="it-IT" i="1" dirty="0" err="1"/>
              <a:t>R</a:t>
            </a:r>
            <a:r>
              <a:rPr lang="it-IT" i="1" dirty="0"/>
              <a:t>. K. Jain and D. Kamal Kant </a:t>
            </a:r>
            <a:r>
              <a:rPr lang="it-IT" i="1" dirty="0" err="1"/>
              <a:t>Hiran</a:t>
            </a:r>
            <a:r>
              <a:rPr lang="it-IT" i="1" dirty="0"/>
              <a:t>, ”A Review Paper on </a:t>
            </a:r>
            <a:r>
              <a:rPr lang="it-IT" i="1" dirty="0" err="1"/>
              <a:t>Automatic</a:t>
            </a:r>
            <a:r>
              <a:rPr lang="it-IT" i="1" dirty="0"/>
              <a:t> </a:t>
            </a:r>
            <a:r>
              <a:rPr lang="it-IT" i="1" dirty="0" err="1"/>
              <a:t>Num</a:t>
            </a:r>
            <a:r>
              <a:rPr lang="it-IT" i="1" dirty="0"/>
              <a:t>-</a:t>
            </a:r>
          </a:p>
          <a:p>
            <a:pPr marL="603250" lvl="1" indent="0">
              <a:spcBef>
                <a:spcPts val="0"/>
              </a:spcBef>
              <a:buSzPts val="1300"/>
              <a:buNone/>
            </a:pPr>
            <a:r>
              <a:rPr lang="it-IT" i="1" dirty="0"/>
              <a:t>ber Plate </a:t>
            </a:r>
            <a:r>
              <a:rPr lang="it-IT" i="1" dirty="0" err="1"/>
              <a:t>Recognition</a:t>
            </a:r>
            <a:r>
              <a:rPr lang="it-IT" i="1" dirty="0"/>
              <a:t> </a:t>
            </a:r>
            <a:r>
              <a:rPr lang="it-IT" i="1" dirty="0" err="1"/>
              <a:t>using</a:t>
            </a:r>
            <a:r>
              <a:rPr lang="it-IT" i="1" dirty="0"/>
              <a:t> Machine Learning : An In-Depth Analysis of Machine Learning Techniques in </a:t>
            </a:r>
            <a:r>
              <a:rPr lang="it-IT" i="1" dirty="0" err="1"/>
              <a:t>Automatic</a:t>
            </a:r>
            <a:r>
              <a:rPr lang="it-IT" i="1" dirty="0"/>
              <a:t> </a:t>
            </a:r>
            <a:r>
              <a:rPr lang="it-IT" i="1" dirty="0" err="1"/>
              <a:t>Number</a:t>
            </a:r>
            <a:r>
              <a:rPr lang="it-IT" i="1" dirty="0"/>
              <a:t> Plate </a:t>
            </a:r>
            <a:r>
              <a:rPr lang="it-IT" i="1" dirty="0" err="1"/>
              <a:t>Recognition</a:t>
            </a:r>
            <a:r>
              <a:rPr lang="it-IT" i="1" dirty="0"/>
              <a:t>: </a:t>
            </a:r>
            <a:r>
              <a:rPr lang="it-IT" i="1" dirty="0" err="1"/>
              <a:t>Opportunities</a:t>
            </a:r>
            <a:r>
              <a:rPr lang="it-IT" i="1" dirty="0"/>
              <a:t> and </a:t>
            </a:r>
            <a:r>
              <a:rPr lang="it-IT" i="1" dirty="0" err="1"/>
              <a:t>Limitations</a:t>
            </a:r>
            <a:r>
              <a:rPr lang="it-IT" i="1" dirty="0"/>
              <a:t>,” 2023 International Conference on</a:t>
            </a:r>
          </a:p>
          <a:p>
            <a:pPr marL="603250" lvl="1" indent="0">
              <a:spcBef>
                <a:spcPts val="0"/>
              </a:spcBef>
              <a:buSzPts val="1300"/>
              <a:buNone/>
            </a:pPr>
            <a:r>
              <a:rPr lang="it-IT" i="1" dirty="0" err="1"/>
              <a:t>Computational</a:t>
            </a:r>
            <a:r>
              <a:rPr lang="it-IT" i="1" dirty="0"/>
              <a:t> Intelligence, </a:t>
            </a:r>
            <a:r>
              <a:rPr lang="it-IT" i="1" dirty="0" err="1"/>
              <a:t>Communication</a:t>
            </a:r>
            <a:r>
              <a:rPr lang="it-IT" i="1" dirty="0"/>
              <a:t> Technology and Networking (CICTN), </a:t>
            </a:r>
            <a:r>
              <a:rPr lang="it-IT" i="1" dirty="0" err="1"/>
              <a:t>Ghaziabad</a:t>
            </a:r>
            <a:r>
              <a:rPr lang="it-IT" i="1" dirty="0"/>
              <a:t>, India, 2023,</a:t>
            </a:r>
          </a:p>
          <a:p>
            <a:pPr marL="603250" lvl="1" indent="0">
              <a:spcBef>
                <a:spcPts val="0"/>
              </a:spcBef>
              <a:buSzPts val="1300"/>
              <a:buNone/>
            </a:pPr>
            <a:r>
              <a:rPr lang="it-IT" i="1" dirty="0"/>
              <a:t>pp. 527-532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-IT" sz="1100" b="1" i="1" dirty="0">
                <a:solidFill>
                  <a:srgbClr val="6E0918"/>
                </a:solidFill>
              </a:rPr>
              <a:t>Dataset:</a:t>
            </a:r>
            <a:endParaRPr i="1" dirty="0"/>
          </a:p>
          <a:p>
            <a:pPr marL="61595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i="1" dirty="0">
                <a:hlinkClick r:id="rId3"/>
              </a:rPr>
              <a:t>https://</a:t>
            </a:r>
            <a:r>
              <a:rPr lang="it-IT" i="1" dirty="0" err="1">
                <a:hlinkClick r:id="rId3"/>
              </a:rPr>
              <a:t>github.com</a:t>
            </a:r>
            <a:r>
              <a:rPr lang="it-IT" i="1" dirty="0">
                <a:hlinkClick r:id="rId3"/>
              </a:rPr>
              <a:t>/</a:t>
            </a:r>
            <a:r>
              <a:rPr lang="it-IT" i="1" dirty="0" err="1">
                <a:hlinkClick r:id="rId3"/>
              </a:rPr>
              <a:t>detectRecog</a:t>
            </a:r>
            <a:r>
              <a:rPr lang="it-IT" i="1" dirty="0">
                <a:hlinkClick r:id="rId3"/>
              </a:rPr>
              <a:t>/CCPD</a:t>
            </a:r>
            <a:endParaRPr i="1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 sz="1100" b="1" i="1" dirty="0">
                <a:solidFill>
                  <a:srgbClr val="6E0918"/>
                </a:solidFill>
              </a:rPr>
              <a:t>Slides:</a:t>
            </a:r>
            <a:r>
              <a:rPr lang="it" sz="1100" b="1" i="1" dirty="0"/>
              <a:t> </a:t>
            </a:r>
            <a:endParaRPr sz="1100" b="1" i="1" dirty="0"/>
          </a:p>
          <a:p>
            <a:pPr marL="61595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i="1" u="sng" dirty="0">
                <a:solidFill>
                  <a:schemeClr val="hlink"/>
                </a:solidFill>
                <a:hlinkClick r:id="rId4"/>
              </a:rPr>
              <a:t>https://github.com/pietro-nardelli/sapienza-ppt-template</a:t>
            </a:r>
            <a:r>
              <a:rPr lang="it" i="1" dirty="0"/>
              <a:t> </a:t>
            </a:r>
            <a:br>
              <a:rPr lang="it" i="1" dirty="0"/>
            </a:br>
            <a:r>
              <a:rPr lang="it" i="1" dirty="0"/>
              <a:t>[Attribution-NonCommercial-ShareAlike 4.0 International (CC BY-NC-SA 4.0)]</a:t>
            </a:r>
            <a:endParaRPr i="1" dirty="0"/>
          </a:p>
        </p:txBody>
      </p:sp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25</a:t>
            </a:fld>
            <a:endParaRPr/>
          </a:p>
        </p:txBody>
      </p:sp>
      <p:sp>
        <p:nvSpPr>
          <p:cNvPr id="2" name="Sottotitolo 1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rgbClr val="016778"/>
                </a:solidFill>
              </a:rPr>
              <a:t>Thank you for the attention!</a:t>
            </a:r>
            <a:endParaRPr dirty="0">
              <a:solidFill>
                <a:srgbClr val="01677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>
            <a:spLocks noGrp="1"/>
          </p:cNvSpPr>
          <p:nvPr>
            <p:ph type="title"/>
          </p:nvPr>
        </p:nvSpPr>
        <p:spPr>
          <a:xfrm>
            <a:off x="770150" y="831575"/>
            <a:ext cx="33009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rgbClr val="016778"/>
                </a:solidFill>
              </a:rPr>
              <a:t>Task overview</a:t>
            </a:r>
            <a:r>
              <a:rPr lang="it" dirty="0"/>
              <a:t>	</a:t>
            </a:r>
            <a:endParaRPr dirty="0"/>
          </a:p>
        </p:txBody>
      </p:sp>
      <p:sp>
        <p:nvSpPr>
          <p:cNvPr id="102" name="Google Shape;102;p10"/>
          <p:cNvSpPr txBox="1">
            <a:spLocks noGrp="1"/>
          </p:cNvSpPr>
          <p:nvPr>
            <p:ph type="subTitle" idx="1"/>
          </p:nvPr>
        </p:nvSpPr>
        <p:spPr>
          <a:xfrm>
            <a:off x="770150" y="2192250"/>
            <a:ext cx="3300900" cy="2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" dirty="0"/>
              <a:t>T</a:t>
            </a:r>
            <a:r>
              <a:rPr lang="it-IT" dirty="0"/>
              <a:t>he goal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 smtClean="0"/>
              <a:t>develop</a:t>
            </a:r>
            <a:r>
              <a:rPr lang="it-IT" dirty="0" smtClean="0"/>
              <a:t> </a:t>
            </a:r>
            <a:r>
              <a:rPr lang="it-IT" dirty="0"/>
              <a:t>a complete pipeline for </a:t>
            </a:r>
            <a:r>
              <a:rPr lang="it-IT" b="1" dirty="0">
                <a:solidFill>
                  <a:srgbClr val="016778"/>
                </a:solidFill>
              </a:rPr>
              <a:t>Car </a:t>
            </a:r>
            <a:r>
              <a:rPr lang="it-IT" b="1" dirty="0" err="1">
                <a:solidFill>
                  <a:srgbClr val="016778"/>
                </a:solidFill>
              </a:rPr>
              <a:t>Plate</a:t>
            </a:r>
            <a:r>
              <a:rPr lang="it-IT" b="1" dirty="0">
                <a:solidFill>
                  <a:srgbClr val="016778"/>
                </a:solidFill>
              </a:rPr>
              <a:t> </a:t>
            </a:r>
            <a:r>
              <a:rPr lang="it-IT" b="1" dirty="0" err="1">
                <a:solidFill>
                  <a:srgbClr val="016778"/>
                </a:solidFill>
              </a:rPr>
              <a:t>Detection</a:t>
            </a:r>
            <a:r>
              <a:rPr lang="it-IT" b="1" dirty="0">
                <a:solidFill>
                  <a:srgbClr val="016778"/>
                </a:solidFill>
              </a:rPr>
              <a:t> and </a:t>
            </a:r>
            <a:r>
              <a:rPr lang="it-IT" b="1" dirty="0" err="1">
                <a:solidFill>
                  <a:srgbClr val="016778"/>
                </a:solidFill>
              </a:rPr>
              <a:t>Recognition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Deep</a:t>
            </a:r>
            <a:r>
              <a:rPr lang="it-IT" dirty="0"/>
              <a:t> Learning.</a:t>
            </a:r>
            <a:endParaRPr dirty="0"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2"/>
          </p:nvPr>
        </p:nvSpPr>
        <p:spPr>
          <a:xfrm>
            <a:off x="5161902" y="727942"/>
            <a:ext cx="3374400" cy="4218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it-IT" sz="1600" b="1" dirty="0" err="1">
                <a:solidFill>
                  <a:srgbClr val="6E0918"/>
                </a:solidFill>
              </a:rPr>
              <a:t>Objectives</a:t>
            </a:r>
            <a:endParaRPr lang="it-IT" sz="1600" b="1" dirty="0">
              <a:solidFill>
                <a:srgbClr val="6E0918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/>
              <a:t>Implement</a:t>
            </a:r>
            <a:r>
              <a:rPr lang="it-IT" sz="1600" dirty="0"/>
              <a:t> a </a:t>
            </a:r>
            <a:r>
              <a:rPr lang="it-IT" sz="1600" dirty="0" err="1"/>
              <a:t>simple</a:t>
            </a:r>
            <a:r>
              <a:rPr lang="it-IT" sz="1600" dirty="0"/>
              <a:t> </a:t>
            </a:r>
            <a:r>
              <a:rPr lang="it-IT" sz="1600" b="1" dirty="0">
                <a:solidFill>
                  <a:srgbClr val="6E0918"/>
                </a:solidFill>
              </a:rPr>
              <a:t>baseline</a:t>
            </a:r>
            <a:r>
              <a:rPr lang="it-IT" sz="1600" dirty="0"/>
              <a:t> for </a:t>
            </a:r>
            <a:r>
              <a:rPr lang="it-IT" sz="1600" dirty="0" err="1"/>
              <a:t>both</a:t>
            </a:r>
            <a:r>
              <a:rPr lang="it-IT" sz="1600" dirty="0"/>
              <a:t> </a:t>
            </a:r>
            <a:r>
              <a:rPr lang="it-IT" sz="1600" dirty="0" err="1"/>
              <a:t>detection</a:t>
            </a:r>
            <a:r>
              <a:rPr lang="it-IT" sz="1600" dirty="0"/>
              <a:t> and </a:t>
            </a:r>
            <a:r>
              <a:rPr lang="it-IT" sz="1600" dirty="0" err="1"/>
              <a:t>recognition</a:t>
            </a:r>
            <a:r>
              <a:rPr lang="it-IT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/>
              <a:t>Reproduce</a:t>
            </a:r>
            <a:r>
              <a:rPr lang="it-IT" sz="1600" dirty="0"/>
              <a:t> the </a:t>
            </a:r>
            <a:r>
              <a:rPr lang="it-IT" sz="1600" b="1" dirty="0" err="1">
                <a:solidFill>
                  <a:srgbClr val="6E0918"/>
                </a:solidFill>
              </a:rPr>
              <a:t>proposed</a:t>
            </a:r>
            <a:r>
              <a:rPr lang="it-IT" sz="1600" b="1" dirty="0">
                <a:solidFill>
                  <a:srgbClr val="6E0918"/>
                </a:solidFill>
              </a:rPr>
              <a:t> pipeline:</a:t>
            </a:r>
            <a:r>
              <a:rPr lang="it-IT" sz="1600" dirty="0"/>
              <a:t/>
            </a:r>
            <a:br>
              <a:rPr lang="it-IT" sz="1600" dirty="0"/>
            </a:br>
            <a:r>
              <a:rPr lang="it-IT" sz="1600" dirty="0"/>
              <a:t>→ </a:t>
            </a:r>
            <a:r>
              <a:rPr lang="it-IT" sz="1600" b="1" dirty="0">
                <a:solidFill>
                  <a:srgbClr val="6E0918"/>
                </a:solidFill>
              </a:rPr>
              <a:t>YOLOv5</a:t>
            </a:r>
            <a:r>
              <a:rPr lang="it-IT" sz="1600" dirty="0"/>
              <a:t> for </a:t>
            </a:r>
            <a:r>
              <a:rPr lang="it-IT" sz="1600" dirty="0" err="1"/>
              <a:t>detection</a:t>
            </a:r>
            <a:r>
              <a:rPr lang="it-IT" sz="1600" dirty="0"/>
              <a:t/>
            </a:r>
            <a:br>
              <a:rPr lang="it-IT" sz="1600" dirty="0"/>
            </a:br>
            <a:r>
              <a:rPr lang="it-IT" sz="1600" dirty="0"/>
              <a:t>→ </a:t>
            </a:r>
            <a:r>
              <a:rPr lang="it-IT" sz="1600" b="1" dirty="0">
                <a:solidFill>
                  <a:srgbClr val="6E0918"/>
                </a:solidFill>
              </a:rPr>
              <a:t>PDLPR</a:t>
            </a:r>
            <a:r>
              <a:rPr lang="it-IT" sz="1600" dirty="0"/>
              <a:t> for </a:t>
            </a:r>
            <a:r>
              <a:rPr lang="it-IT" sz="1600" dirty="0" err="1"/>
              <a:t>recognition</a:t>
            </a:r>
            <a:endParaRPr lang="it-IT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6E0918"/>
                </a:solidFill>
              </a:rPr>
              <a:t>Train, </a:t>
            </a:r>
            <a:r>
              <a:rPr lang="it-IT" sz="1600" b="1" dirty="0" err="1">
                <a:solidFill>
                  <a:srgbClr val="6E0918"/>
                </a:solidFill>
              </a:rPr>
              <a:t>evaluate</a:t>
            </a:r>
            <a:r>
              <a:rPr lang="it-IT" sz="1600" b="1" dirty="0">
                <a:solidFill>
                  <a:srgbClr val="6E0918"/>
                </a:solidFill>
              </a:rPr>
              <a:t>, and compare</a:t>
            </a:r>
            <a:r>
              <a:rPr lang="it-IT" sz="1600" dirty="0">
                <a:solidFill>
                  <a:srgbClr val="6E0918"/>
                </a:solidFill>
              </a:rPr>
              <a:t> </a:t>
            </a:r>
            <a:r>
              <a:rPr lang="it-IT" sz="1600" dirty="0" err="1"/>
              <a:t>models</a:t>
            </a:r>
            <a:r>
              <a:rPr lang="it-IT" sz="1600" dirty="0"/>
              <a:t> on a </a:t>
            </a:r>
            <a:r>
              <a:rPr lang="it-IT" sz="1600" dirty="0" err="1"/>
              <a:t>real</a:t>
            </a:r>
            <a:r>
              <a:rPr lang="it-IT" sz="1600" dirty="0"/>
              <a:t>-world </a:t>
            </a:r>
            <a:r>
              <a:rPr lang="it-IT" sz="1600" dirty="0" err="1"/>
              <a:t>dataset</a:t>
            </a:r>
            <a:r>
              <a:rPr lang="it-IT" sz="1600" dirty="0"/>
              <a:t> (CCPD).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/>
              <a:t>Investigate </a:t>
            </a:r>
            <a:r>
              <a:rPr lang="it-IT" sz="1600" b="1" dirty="0">
                <a:solidFill>
                  <a:srgbClr val="6E0918"/>
                </a:solidFill>
              </a:rPr>
              <a:t>alternative </a:t>
            </a:r>
            <a:r>
              <a:rPr lang="it-IT" sz="1600" b="1" dirty="0" err="1">
                <a:solidFill>
                  <a:srgbClr val="6E0918"/>
                </a:solidFill>
              </a:rPr>
              <a:t>recognition</a:t>
            </a:r>
            <a:r>
              <a:rPr lang="it-IT" sz="1600" b="1" dirty="0">
                <a:solidFill>
                  <a:srgbClr val="6E0918"/>
                </a:solidFill>
              </a:rPr>
              <a:t> </a:t>
            </a:r>
            <a:r>
              <a:rPr lang="it-IT" sz="1600" b="1" dirty="0" err="1">
                <a:solidFill>
                  <a:srgbClr val="6E0918"/>
                </a:solidFill>
              </a:rPr>
              <a:t>models</a:t>
            </a:r>
            <a:r>
              <a:rPr lang="it-IT" sz="1600" dirty="0">
                <a:solidFill>
                  <a:srgbClr val="6E0918"/>
                </a:solidFill>
              </a:rPr>
              <a:t> </a:t>
            </a:r>
            <a:r>
              <a:rPr lang="it-IT" sz="1600" dirty="0" err="1"/>
              <a:t>beyond</a:t>
            </a:r>
            <a:r>
              <a:rPr lang="it-IT" sz="1600" dirty="0"/>
              <a:t> </a:t>
            </a:r>
            <a:r>
              <a:rPr lang="it-IT" sz="1600" dirty="0" err="1"/>
              <a:t>those</a:t>
            </a:r>
            <a:r>
              <a:rPr lang="it-IT" sz="1600" dirty="0"/>
              <a:t> </a:t>
            </a:r>
            <a:r>
              <a:rPr lang="it-IT" sz="1600" dirty="0" err="1"/>
              <a:t>strictly</a:t>
            </a:r>
            <a:r>
              <a:rPr lang="it-IT" sz="1600" dirty="0"/>
              <a:t> </a:t>
            </a:r>
            <a:r>
              <a:rPr lang="it-IT" sz="1600" dirty="0" err="1"/>
              <a:t>required</a:t>
            </a:r>
            <a:r>
              <a:rPr lang="it-IT" dirty="0"/>
              <a:t>.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3</a:t>
            </a:fld>
            <a:endParaRPr/>
          </a:p>
        </p:txBody>
      </p:sp>
      <p:sp>
        <p:nvSpPr>
          <p:cNvPr id="2" name="Sottotitolo 1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4</a:t>
            </a:fld>
            <a:endParaRPr/>
          </a:p>
        </p:txBody>
      </p:sp>
      <p:sp>
        <p:nvSpPr>
          <p:cNvPr id="112" name="Google Shape;112;p11"/>
          <p:cNvSpPr txBox="1"/>
          <p:nvPr/>
        </p:nvSpPr>
        <p:spPr>
          <a:xfrm>
            <a:off x="683507" y="82143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 b="1" dirty="0">
                <a:solidFill>
                  <a:srgbClr val="6E0918"/>
                </a:solidFill>
                <a:latin typeface="Catamaran"/>
                <a:ea typeface="Catamaran"/>
                <a:cs typeface="Catamaran"/>
                <a:sym typeface="Catamaran"/>
              </a:rPr>
              <a:t>Two parts</a:t>
            </a:r>
            <a:endParaRPr sz="2600" b="1" dirty="0">
              <a:solidFill>
                <a:srgbClr val="6E0918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3" name="Google Shape;113;p11"/>
          <p:cNvSpPr txBox="1"/>
          <p:nvPr/>
        </p:nvSpPr>
        <p:spPr>
          <a:xfrm>
            <a:off x="1853025" y="1971000"/>
            <a:ext cx="183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300" dirty="0">
                <a:solidFill>
                  <a:srgbClr val="595959"/>
                </a:solidFill>
                <a:latin typeface="Catamaran"/>
                <a:ea typeface="Catamaran"/>
                <a:cs typeface="Catamaran"/>
                <a:sym typeface="Catamaran"/>
              </a:rPr>
              <a:t>Predict plate box on the image and crop it </a:t>
            </a:r>
            <a:endParaRPr sz="1300" dirty="0">
              <a:solidFill>
                <a:srgbClr val="59595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4" name="Google Shape;114;p11"/>
          <p:cNvSpPr txBox="1"/>
          <p:nvPr/>
        </p:nvSpPr>
        <p:spPr>
          <a:xfrm>
            <a:off x="1581075" y="1556800"/>
            <a:ext cx="2380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 b="1" dirty="0">
                <a:solidFill>
                  <a:srgbClr val="6E0918"/>
                </a:solidFill>
                <a:latin typeface="Catamaran"/>
                <a:ea typeface="Catamaran"/>
                <a:cs typeface="Catamaran"/>
                <a:sym typeface="Catamaran"/>
              </a:rPr>
              <a:t>Detection</a:t>
            </a:r>
            <a:endParaRPr sz="1800" b="1" dirty="0">
              <a:solidFill>
                <a:srgbClr val="6E0918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5" name="Google Shape;115;p11"/>
          <p:cNvSpPr txBox="1"/>
          <p:nvPr/>
        </p:nvSpPr>
        <p:spPr>
          <a:xfrm>
            <a:off x="5048625" y="3979571"/>
            <a:ext cx="18369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>
                <a:solidFill>
                  <a:srgbClr val="595959"/>
                </a:solidFill>
                <a:latin typeface="Catamaran"/>
                <a:ea typeface="Lato"/>
                <a:cs typeface="Catamaran"/>
                <a:sym typeface="Catamaran"/>
              </a:rPr>
              <a:t>Recognize</a:t>
            </a:r>
            <a:r>
              <a:rPr lang="it-IT" sz="1300" dirty="0">
                <a:solidFill>
                  <a:srgbClr val="595959"/>
                </a:solidFill>
                <a:latin typeface="Catamaran"/>
                <a:ea typeface="Lato"/>
                <a:cs typeface="Catamaran"/>
                <a:sym typeface="Catamaran"/>
              </a:rPr>
              <a:t> </a:t>
            </a:r>
            <a:r>
              <a:rPr lang="it-IT" sz="1300" dirty="0" err="1">
                <a:solidFill>
                  <a:srgbClr val="595959"/>
                </a:solidFill>
                <a:latin typeface="Catamaran"/>
                <a:ea typeface="Lato"/>
                <a:cs typeface="Catamaran"/>
                <a:sym typeface="Catamaran"/>
              </a:rPr>
              <a:t>plate</a:t>
            </a:r>
            <a:r>
              <a:rPr lang="it-IT" sz="1300" dirty="0">
                <a:solidFill>
                  <a:srgbClr val="595959"/>
                </a:solidFill>
                <a:latin typeface="Catamaran"/>
                <a:ea typeface="Lato"/>
                <a:cs typeface="Catamaran"/>
                <a:sym typeface="Catamaran"/>
              </a:rPr>
              <a:t> </a:t>
            </a:r>
            <a:r>
              <a:rPr lang="it-IT" sz="1300" dirty="0" err="1">
                <a:solidFill>
                  <a:srgbClr val="595959"/>
                </a:solidFill>
                <a:latin typeface="Catamaran"/>
                <a:ea typeface="Lato"/>
                <a:cs typeface="Catamaran"/>
                <a:sym typeface="Catamaran"/>
              </a:rPr>
              <a:t>number</a:t>
            </a:r>
            <a:r>
              <a:rPr lang="it-IT" sz="1300" dirty="0">
                <a:solidFill>
                  <a:srgbClr val="595959"/>
                </a:solidFill>
                <a:latin typeface="Catamaran"/>
                <a:ea typeface="Lato"/>
                <a:cs typeface="Catamaran"/>
                <a:sym typeface="Catamaran"/>
              </a:rPr>
              <a:t> from </a:t>
            </a:r>
            <a:r>
              <a:rPr lang="it-IT" sz="1300" dirty="0" err="1">
                <a:solidFill>
                  <a:srgbClr val="595959"/>
                </a:solidFill>
                <a:latin typeface="Catamaran"/>
                <a:ea typeface="Lato"/>
                <a:cs typeface="Catamaran"/>
                <a:sym typeface="Catamaran"/>
              </a:rPr>
              <a:t>cropped</a:t>
            </a:r>
            <a:r>
              <a:rPr lang="it-IT" sz="1300" dirty="0">
                <a:solidFill>
                  <a:srgbClr val="595959"/>
                </a:solidFill>
                <a:latin typeface="Catamaran"/>
                <a:ea typeface="Lato"/>
                <a:cs typeface="Catamaran"/>
                <a:sym typeface="Catamaran"/>
              </a:rPr>
              <a:t> image </a:t>
            </a:r>
            <a:endParaRPr sz="13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3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1"/>
          <p:cNvSpPr txBox="1"/>
          <p:nvPr/>
        </p:nvSpPr>
        <p:spPr>
          <a:xfrm>
            <a:off x="4643175" y="3591193"/>
            <a:ext cx="2647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 b="1" dirty="0" smtClean="0">
                <a:solidFill>
                  <a:srgbClr val="016778"/>
                </a:solidFill>
                <a:latin typeface="Catamaran"/>
                <a:ea typeface="Catamaran"/>
                <a:cs typeface="Catamaran"/>
                <a:sym typeface="Catamaran"/>
              </a:rPr>
              <a:t>Recognition</a:t>
            </a:r>
            <a:endParaRPr sz="1800" b="1" dirty="0">
              <a:solidFill>
                <a:srgbClr val="016778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9" name="Google Shape;119;p11"/>
          <p:cNvSpPr/>
          <p:nvPr/>
        </p:nvSpPr>
        <p:spPr>
          <a:xfrm>
            <a:off x="1884825" y="3084400"/>
            <a:ext cx="5000700" cy="1176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/>
          <p:nvPr/>
        </p:nvSpPr>
        <p:spPr>
          <a:xfrm>
            <a:off x="2371425" y="2684075"/>
            <a:ext cx="800100" cy="800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1"/>
          <p:cNvSpPr/>
          <p:nvPr/>
        </p:nvSpPr>
        <p:spPr>
          <a:xfrm rot="10800000" flipH="1">
            <a:off x="5567025" y="2790400"/>
            <a:ext cx="800100" cy="800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ottotitolo 1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7D0ED31C-D033-8D44-A64C-FB8B6D35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016778"/>
                </a:solidFill>
              </a:rPr>
              <a:t>Dataset</a:t>
            </a:r>
            <a:r>
              <a:rPr lang="it-IT" dirty="0"/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xmlns="" id="{CDD9546F-163A-BB42-8B6E-0979D428F4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>
                <a:solidFill>
                  <a:srgbClr val="016778"/>
                </a:solidFill>
              </a:rPr>
              <a:t>CCPD 2019 </a:t>
            </a:r>
            <a:r>
              <a:rPr lang="it-IT" dirty="0" err="1">
                <a:solidFill>
                  <a:srgbClr val="016778"/>
                </a:solidFill>
              </a:rPr>
              <a:t>dataset</a:t>
            </a:r>
            <a:endParaRPr lang="it-IT" dirty="0">
              <a:solidFill>
                <a:srgbClr val="016778"/>
              </a:solidFill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xmlns="" id="{91DB7F32-F084-CA41-BDCF-8675C0CE5EA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61902" y="696191"/>
            <a:ext cx="3374400" cy="3969327"/>
          </a:xfrm>
        </p:spPr>
        <p:txBody>
          <a:bodyPr/>
          <a:lstStyle/>
          <a:p>
            <a:pPr marL="146050" indent="0">
              <a:buNone/>
            </a:pPr>
            <a:r>
              <a:rPr lang="it-IT" sz="1600" b="1" dirty="0" err="1">
                <a:solidFill>
                  <a:srgbClr val="6E0918"/>
                </a:solidFill>
              </a:rPr>
              <a:t>Key</a:t>
            </a:r>
            <a:r>
              <a:rPr lang="it-IT" sz="1600" b="1" dirty="0">
                <a:solidFill>
                  <a:srgbClr val="6E0918"/>
                </a:solidFill>
              </a:rPr>
              <a:t> </a:t>
            </a:r>
            <a:r>
              <a:rPr lang="it-IT" sz="1600" b="1" dirty="0" err="1">
                <a:solidFill>
                  <a:srgbClr val="6E0918"/>
                </a:solidFill>
              </a:rPr>
              <a:t>Features</a:t>
            </a:r>
            <a:r>
              <a:rPr lang="it-IT" sz="1600" b="1" dirty="0">
                <a:solidFill>
                  <a:srgbClr val="6E0918"/>
                </a:solidFill>
              </a:rPr>
              <a:t>:</a:t>
            </a:r>
            <a:endParaRPr lang="it-IT" sz="1600" dirty="0">
              <a:solidFill>
                <a:srgbClr val="6E0918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/>
              <a:t>Over </a:t>
            </a:r>
            <a:r>
              <a:rPr lang="it-IT" sz="1600" b="1" dirty="0">
                <a:solidFill>
                  <a:srgbClr val="6E0918"/>
                </a:solidFill>
              </a:rPr>
              <a:t>250,000 images</a:t>
            </a:r>
            <a:r>
              <a:rPr lang="it-IT" sz="1600" dirty="0">
                <a:solidFill>
                  <a:srgbClr val="6E0918"/>
                </a:solidFill>
              </a:rPr>
              <a:t> </a:t>
            </a:r>
            <a:r>
              <a:rPr lang="it-IT" sz="1600" dirty="0"/>
              <a:t>of cars with </a:t>
            </a:r>
            <a:r>
              <a:rPr lang="it-IT" sz="1600" dirty="0" err="1"/>
              <a:t>visible</a:t>
            </a:r>
            <a:r>
              <a:rPr lang="it-IT" sz="1600" dirty="0"/>
              <a:t> </a:t>
            </a:r>
            <a:r>
              <a:rPr lang="it-IT" sz="1600" dirty="0" err="1"/>
              <a:t>license</a:t>
            </a:r>
            <a:r>
              <a:rPr lang="it-IT" sz="1600" dirty="0"/>
              <a:t> </a:t>
            </a:r>
            <a:r>
              <a:rPr lang="it-IT" sz="1600" dirty="0" err="1"/>
              <a:t>plates</a:t>
            </a:r>
            <a:r>
              <a:rPr lang="it-IT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/>
              <a:t>Captured</a:t>
            </a:r>
            <a:r>
              <a:rPr lang="it-IT" sz="1600" dirty="0"/>
              <a:t> in </a:t>
            </a:r>
            <a:r>
              <a:rPr lang="it-IT" sz="1600" b="1" dirty="0" err="1">
                <a:solidFill>
                  <a:srgbClr val="6E0918"/>
                </a:solidFill>
              </a:rPr>
              <a:t>unconstrained</a:t>
            </a:r>
            <a:r>
              <a:rPr lang="it-IT" sz="1600" b="1" dirty="0">
                <a:solidFill>
                  <a:srgbClr val="6E0918"/>
                </a:solidFill>
              </a:rPr>
              <a:t> </a:t>
            </a:r>
            <a:r>
              <a:rPr lang="it-IT" sz="1600" b="1" dirty="0" err="1">
                <a:solidFill>
                  <a:srgbClr val="6E0918"/>
                </a:solidFill>
              </a:rPr>
              <a:t>scenarios</a:t>
            </a:r>
            <a:r>
              <a:rPr lang="it-IT" sz="1600" dirty="0">
                <a:solidFill>
                  <a:srgbClr val="6E0918"/>
                </a:solidFill>
              </a:rPr>
              <a:t>:</a:t>
            </a:r>
            <a:r>
              <a:rPr lang="it-IT" sz="1600" dirty="0"/>
              <a:t> </a:t>
            </a:r>
            <a:r>
              <a:rPr lang="it-IT" sz="1600" dirty="0" err="1"/>
              <a:t>varying</a:t>
            </a:r>
            <a:r>
              <a:rPr lang="it-IT" sz="1600" dirty="0"/>
              <a:t> lighting, </a:t>
            </a:r>
            <a:r>
              <a:rPr lang="it-IT" sz="1600" dirty="0" err="1"/>
              <a:t>angles</a:t>
            </a:r>
            <a:r>
              <a:rPr lang="it-IT" sz="1600" dirty="0"/>
              <a:t>, </a:t>
            </a:r>
            <a:r>
              <a:rPr lang="it-IT" sz="1600" dirty="0" err="1"/>
              <a:t>distances</a:t>
            </a:r>
            <a:r>
              <a:rPr lang="it-IT" sz="1600" dirty="0"/>
              <a:t>, </a:t>
            </a:r>
            <a:r>
              <a:rPr lang="it-IT" sz="1600" dirty="0" err="1"/>
              <a:t>occlusions</a:t>
            </a:r>
            <a:r>
              <a:rPr lang="it-IT" sz="1600" dirty="0"/>
              <a:t>, and </a:t>
            </a:r>
            <a:r>
              <a:rPr lang="it-IT" sz="1600" dirty="0" err="1"/>
              <a:t>weather</a:t>
            </a:r>
            <a:r>
              <a:rPr lang="it-IT" sz="1600" dirty="0"/>
              <a:t> </a:t>
            </a:r>
            <a:r>
              <a:rPr lang="it-IT" sz="1600" dirty="0" err="1"/>
              <a:t>conditions</a:t>
            </a:r>
            <a:r>
              <a:rPr lang="it-IT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/>
              <a:t>Each</a:t>
            </a:r>
            <a:r>
              <a:rPr lang="it-IT" sz="1600" dirty="0"/>
              <a:t> image </a:t>
            </a:r>
            <a:r>
              <a:rPr lang="it-IT" sz="1600" dirty="0" err="1"/>
              <a:t>comes</a:t>
            </a:r>
            <a:r>
              <a:rPr lang="it-IT" sz="1600" dirty="0"/>
              <a:t> with </a:t>
            </a:r>
            <a:r>
              <a:rPr lang="it-IT" sz="1600" b="1" dirty="0" err="1">
                <a:solidFill>
                  <a:srgbClr val="6E0918"/>
                </a:solidFill>
              </a:rPr>
              <a:t>annotated</a:t>
            </a:r>
            <a:r>
              <a:rPr lang="it-IT" sz="1600" b="1" dirty="0">
                <a:solidFill>
                  <a:srgbClr val="6E0918"/>
                </a:solidFill>
              </a:rPr>
              <a:t> </a:t>
            </a:r>
            <a:r>
              <a:rPr lang="it-IT" sz="1600" b="1" dirty="0" err="1">
                <a:solidFill>
                  <a:srgbClr val="6E0918"/>
                </a:solidFill>
              </a:rPr>
              <a:t>bounding</a:t>
            </a:r>
            <a:r>
              <a:rPr lang="it-IT" sz="1600" b="1" dirty="0">
                <a:solidFill>
                  <a:srgbClr val="6E0918"/>
                </a:solidFill>
              </a:rPr>
              <a:t> boxes</a:t>
            </a:r>
            <a:r>
              <a:rPr lang="it-IT" sz="1600" dirty="0">
                <a:solidFill>
                  <a:srgbClr val="6E0918"/>
                </a:solidFill>
              </a:rPr>
              <a:t> and </a:t>
            </a:r>
            <a:r>
              <a:rPr lang="it-IT" sz="1600" b="1" dirty="0" err="1">
                <a:solidFill>
                  <a:srgbClr val="6E0918"/>
                </a:solidFill>
              </a:rPr>
              <a:t>plate</a:t>
            </a:r>
            <a:r>
              <a:rPr lang="it-IT" sz="1600" b="1" dirty="0">
                <a:solidFill>
                  <a:srgbClr val="6E0918"/>
                </a:solidFill>
              </a:rPr>
              <a:t> text labels</a:t>
            </a:r>
            <a:r>
              <a:rPr lang="it-IT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/>
              <a:t>Plate </a:t>
            </a:r>
            <a:r>
              <a:rPr lang="it-IT" sz="1600" dirty="0" err="1"/>
              <a:t>numbers</a:t>
            </a:r>
            <a:r>
              <a:rPr lang="it-IT" sz="1600" dirty="0"/>
              <a:t> include </a:t>
            </a:r>
            <a:r>
              <a:rPr lang="it-IT" sz="1600" dirty="0" err="1"/>
              <a:t>both</a:t>
            </a:r>
            <a:r>
              <a:rPr lang="it-IT" sz="1600" dirty="0"/>
              <a:t> </a:t>
            </a:r>
            <a:r>
              <a:rPr lang="it-IT" sz="1600" b="1" dirty="0" err="1">
                <a:solidFill>
                  <a:srgbClr val="6E0918"/>
                </a:solidFill>
              </a:rPr>
              <a:t>Chinese</a:t>
            </a:r>
            <a:r>
              <a:rPr lang="it-IT" sz="1600" b="1" dirty="0">
                <a:solidFill>
                  <a:srgbClr val="6E0918"/>
                </a:solidFill>
              </a:rPr>
              <a:t> </a:t>
            </a:r>
            <a:r>
              <a:rPr lang="it-IT" sz="1600" b="1" dirty="0" err="1">
                <a:solidFill>
                  <a:srgbClr val="6E0918"/>
                </a:solidFill>
              </a:rPr>
              <a:t>characters</a:t>
            </a:r>
            <a:r>
              <a:rPr lang="it-IT" sz="1600" dirty="0">
                <a:solidFill>
                  <a:srgbClr val="6E0918"/>
                </a:solidFill>
              </a:rPr>
              <a:t> </a:t>
            </a:r>
            <a:r>
              <a:rPr lang="it-IT" sz="1600" dirty="0"/>
              <a:t>and </a:t>
            </a:r>
            <a:r>
              <a:rPr lang="it-IT" sz="1600" b="1" dirty="0" err="1">
                <a:solidFill>
                  <a:srgbClr val="6E0918"/>
                </a:solidFill>
              </a:rPr>
              <a:t>alphanumeric</a:t>
            </a:r>
            <a:r>
              <a:rPr lang="it-IT" sz="1600" b="1" dirty="0">
                <a:solidFill>
                  <a:srgbClr val="6E0918"/>
                </a:solidFill>
              </a:rPr>
              <a:t> </a:t>
            </a:r>
            <a:r>
              <a:rPr lang="it-IT" sz="1600" b="1" dirty="0" err="1">
                <a:solidFill>
                  <a:srgbClr val="6E0918"/>
                </a:solidFill>
              </a:rPr>
              <a:t>digits</a:t>
            </a:r>
            <a:r>
              <a:rPr lang="it-IT" sz="1600" dirty="0">
                <a:solidFill>
                  <a:srgbClr val="6E0918"/>
                </a:solidFill>
              </a:rPr>
              <a:t>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xmlns="" id="{C013191A-0368-134C-BCC2-07EEC32086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</a:t>
            </a:fld>
            <a:endParaRPr lang="it-IT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xmlns="" id="{D30DAFA8-D752-3140-B711-DF8B0222085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10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8D69F7E5-BA54-1D44-A708-6C54110B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6E0918"/>
                </a:solidFill>
              </a:rPr>
              <a:t>CCPD 2019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xmlns="" id="{A71D0172-9E20-3F4A-BA68-B8965BC2DC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</a:t>
            </a:fld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xmlns="" id="{21BFE33D-10D1-5249-9865-AFA0E8B7B0A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magine 5" descr="Immagine che contiene veicolo, Veicolo terrestre, aria aperta, Vettura mid-size&#10;&#10;Descrizione generata automaticamente">
            <a:extLst>
              <a:ext uri="{FF2B5EF4-FFF2-40B4-BE49-F238E27FC236}">
                <a16:creationId xmlns:a16="http://schemas.microsoft.com/office/drawing/2014/main" xmlns="" id="{5C28A721-C886-BD47-A7E7-11744DCD3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84" y="1516744"/>
            <a:ext cx="2028477" cy="2996680"/>
          </a:xfrm>
          <a:prstGeom prst="rect">
            <a:avLst/>
          </a:prstGeom>
        </p:spPr>
      </p:pic>
      <p:pic>
        <p:nvPicPr>
          <p:cNvPr id="9" name="Immagine 8" descr="Immagine che contiene testo, veicolo, Veicolo terrestre, Targa di veicolo&#10;&#10;Descrizione generata automaticamente">
            <a:extLst>
              <a:ext uri="{FF2B5EF4-FFF2-40B4-BE49-F238E27FC236}">
                <a16:creationId xmlns:a16="http://schemas.microsoft.com/office/drawing/2014/main" xmlns="" id="{1B5DE654-27BD-A142-A3EF-9756343C2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25" y="1516744"/>
            <a:ext cx="2028477" cy="2996680"/>
          </a:xfrm>
          <a:prstGeom prst="rect">
            <a:avLst/>
          </a:prstGeom>
        </p:spPr>
      </p:pic>
      <p:pic>
        <p:nvPicPr>
          <p:cNvPr id="11" name="Immagine 10" descr="Immagine che contiene testo, veicolo, Veicolo terrestre, Targa di veicolo&#10;&#10;Descrizione generata automaticamente">
            <a:extLst>
              <a:ext uri="{FF2B5EF4-FFF2-40B4-BE49-F238E27FC236}">
                <a16:creationId xmlns:a16="http://schemas.microsoft.com/office/drawing/2014/main" xmlns="" id="{FFDE0173-0219-3444-B81A-AE0CEF36B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320" y="1516744"/>
            <a:ext cx="2028477" cy="299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9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06714375-4CF0-3046-A864-F4CE4C06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016778"/>
                </a:solidFill>
              </a:rPr>
              <a:t>State of the art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xmlns="" id="{91DAB007-C8CD-8641-90D5-E27CBC5EA4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>
                <a:solidFill>
                  <a:srgbClr val="016778"/>
                </a:solidFill>
              </a:rPr>
              <a:t>Two</a:t>
            </a:r>
            <a:r>
              <a:rPr lang="it-IT" dirty="0">
                <a:solidFill>
                  <a:srgbClr val="016778"/>
                </a:solidFill>
              </a:rPr>
              <a:t> </a:t>
            </a:r>
            <a:r>
              <a:rPr lang="it-IT" dirty="0" err="1">
                <a:solidFill>
                  <a:srgbClr val="016778"/>
                </a:solidFill>
              </a:rPr>
              <a:t>steps</a:t>
            </a:r>
            <a:r>
              <a:rPr lang="it-IT" dirty="0">
                <a:solidFill>
                  <a:srgbClr val="016778"/>
                </a:solidFill>
              </a:rPr>
              <a:t> </a:t>
            </a:r>
            <a:r>
              <a:rPr lang="it-IT" dirty="0" err="1">
                <a:solidFill>
                  <a:srgbClr val="016778"/>
                </a:solidFill>
              </a:rPr>
              <a:t>approach</a:t>
            </a:r>
            <a:endParaRPr lang="it-IT" dirty="0">
              <a:solidFill>
                <a:srgbClr val="016778"/>
              </a:solidFill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xmlns="" id="{60B4AB5F-B00B-3248-8698-3E5D05D5EBE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61902" y="1048840"/>
            <a:ext cx="3374400" cy="3701011"/>
          </a:xfrm>
        </p:spPr>
        <p:txBody>
          <a:bodyPr/>
          <a:lstStyle/>
          <a:p>
            <a:pPr marL="146050" indent="0">
              <a:buNone/>
            </a:pPr>
            <a:r>
              <a:rPr lang="it-IT" sz="1600" dirty="0" err="1"/>
              <a:t>Most</a:t>
            </a:r>
            <a:r>
              <a:rPr lang="it-IT" sz="1600" dirty="0"/>
              <a:t> </a:t>
            </a:r>
            <a:r>
              <a:rPr lang="it-IT" sz="1600" dirty="0" err="1"/>
              <a:t>recent</a:t>
            </a:r>
            <a:r>
              <a:rPr lang="it-IT" sz="1600" dirty="0"/>
              <a:t> </a:t>
            </a:r>
            <a:r>
              <a:rPr lang="it-IT" sz="1600" dirty="0" err="1"/>
              <a:t>works</a:t>
            </a:r>
            <a:r>
              <a:rPr lang="it-IT" sz="1600" dirty="0"/>
              <a:t> </a:t>
            </a:r>
            <a:r>
              <a:rPr lang="it-IT" sz="1600" dirty="0" err="1"/>
              <a:t>adopt</a:t>
            </a:r>
            <a:r>
              <a:rPr lang="it-IT" sz="1600" dirty="0"/>
              <a:t> a </a:t>
            </a:r>
            <a:r>
              <a:rPr lang="it-IT" sz="1600" b="1" dirty="0" err="1">
                <a:solidFill>
                  <a:srgbClr val="6E0918"/>
                </a:solidFill>
              </a:rPr>
              <a:t>two</a:t>
            </a:r>
            <a:r>
              <a:rPr lang="it-IT" sz="1600" b="1" dirty="0">
                <a:solidFill>
                  <a:srgbClr val="6E0918"/>
                </a:solidFill>
              </a:rPr>
              <a:t>-stage pipeline</a:t>
            </a:r>
            <a:r>
              <a:rPr lang="it-IT" sz="1600" dirty="0">
                <a:solidFill>
                  <a:srgbClr val="6E0918"/>
                </a:solidFill>
              </a:rPr>
              <a:t>:</a:t>
            </a:r>
          </a:p>
          <a:p>
            <a:pPr marL="146050" indent="0">
              <a:buNone/>
            </a:pPr>
            <a:r>
              <a:rPr lang="it-IT" sz="1600" b="1" dirty="0">
                <a:solidFill>
                  <a:srgbClr val="6E0918"/>
                </a:solidFill>
              </a:rPr>
              <a:t>1. </a:t>
            </a:r>
            <a:r>
              <a:rPr lang="it-IT" sz="1600" b="1" dirty="0" err="1">
                <a:solidFill>
                  <a:srgbClr val="6E0918"/>
                </a:solidFill>
              </a:rPr>
              <a:t>Detection</a:t>
            </a:r>
            <a:r>
              <a:rPr lang="it-IT" sz="1600" b="1" dirty="0">
                <a:solidFill>
                  <a:srgbClr val="6E0918"/>
                </a:solidFill>
              </a:rPr>
              <a:t>:</a:t>
            </a:r>
            <a:r>
              <a:rPr lang="it-IT" sz="1600" dirty="0"/>
              <a:t> Locate the </a:t>
            </a:r>
            <a:r>
              <a:rPr lang="it-IT" sz="1600" dirty="0" err="1"/>
              <a:t>license</a:t>
            </a:r>
            <a:r>
              <a:rPr lang="it-IT" sz="1600" dirty="0"/>
              <a:t> </a:t>
            </a:r>
            <a:r>
              <a:rPr lang="it-IT" sz="1600" dirty="0" err="1"/>
              <a:t>plate</a:t>
            </a:r>
            <a:r>
              <a:rPr lang="it-IT" sz="1600" dirty="0"/>
              <a:t> in the input image.</a:t>
            </a:r>
          </a:p>
          <a:p>
            <a:pPr marL="146050" indent="0">
              <a:buNone/>
            </a:pPr>
            <a:r>
              <a:rPr lang="it-IT" sz="1600" b="1" dirty="0">
                <a:solidFill>
                  <a:srgbClr val="6E0918"/>
                </a:solidFill>
              </a:rPr>
              <a:t>2. </a:t>
            </a:r>
            <a:r>
              <a:rPr lang="it-IT" sz="1600" b="1" dirty="0" err="1">
                <a:solidFill>
                  <a:srgbClr val="6E0918"/>
                </a:solidFill>
              </a:rPr>
              <a:t>Recognition</a:t>
            </a:r>
            <a:r>
              <a:rPr lang="it-IT" sz="1600" b="1" dirty="0"/>
              <a:t>:</a:t>
            </a:r>
            <a:r>
              <a:rPr lang="it-IT" sz="1600" dirty="0"/>
              <a:t> </a:t>
            </a:r>
            <a:r>
              <a:rPr lang="it-IT" sz="1600" dirty="0" err="1"/>
              <a:t>Decode</a:t>
            </a:r>
            <a:r>
              <a:rPr lang="it-IT" sz="1600" dirty="0"/>
              <a:t> the </a:t>
            </a:r>
            <a:r>
              <a:rPr lang="it-IT" sz="1600" dirty="0" err="1"/>
              <a:t>characters</a:t>
            </a:r>
            <a:r>
              <a:rPr lang="it-IT" sz="1600" dirty="0"/>
              <a:t> from the </a:t>
            </a:r>
            <a:r>
              <a:rPr lang="it-IT" sz="1600" dirty="0" err="1"/>
              <a:t>cropped</a:t>
            </a:r>
            <a:r>
              <a:rPr lang="it-IT" sz="1600" dirty="0"/>
              <a:t> </a:t>
            </a:r>
            <a:r>
              <a:rPr lang="it-IT" sz="1600" dirty="0" err="1"/>
              <a:t>plate</a:t>
            </a:r>
            <a:r>
              <a:rPr lang="it-IT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/>
              <a:t>Detection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typically</a:t>
            </a:r>
            <a:r>
              <a:rPr lang="it-IT" sz="1600" dirty="0"/>
              <a:t> </a:t>
            </a:r>
            <a:r>
              <a:rPr lang="it-IT" sz="1600" dirty="0" err="1"/>
              <a:t>solved</a:t>
            </a:r>
            <a:r>
              <a:rPr lang="it-IT" sz="1600" dirty="0"/>
              <a:t> with </a:t>
            </a:r>
            <a:r>
              <a:rPr lang="it-IT" sz="1600" b="1" dirty="0" err="1">
                <a:solidFill>
                  <a:srgbClr val="6E0918"/>
                </a:solidFill>
              </a:rPr>
              <a:t>object</a:t>
            </a:r>
            <a:r>
              <a:rPr lang="it-IT" sz="1600" b="1" dirty="0">
                <a:solidFill>
                  <a:srgbClr val="6E0918"/>
                </a:solidFill>
              </a:rPr>
              <a:t> </a:t>
            </a:r>
            <a:r>
              <a:rPr lang="it-IT" sz="1600" b="1" dirty="0" err="1">
                <a:solidFill>
                  <a:srgbClr val="6E0918"/>
                </a:solidFill>
              </a:rPr>
              <a:t>detection</a:t>
            </a:r>
            <a:r>
              <a:rPr lang="it-IT" sz="1600" b="1" dirty="0">
                <a:solidFill>
                  <a:srgbClr val="6E0918"/>
                </a:solidFill>
              </a:rPr>
              <a:t> </a:t>
            </a:r>
            <a:r>
              <a:rPr lang="it-IT" sz="1600" b="1" dirty="0" err="1">
                <a:solidFill>
                  <a:srgbClr val="6E0918"/>
                </a:solidFill>
              </a:rPr>
              <a:t>models</a:t>
            </a:r>
            <a:r>
              <a:rPr lang="it-IT" sz="1600" dirty="0">
                <a:solidFill>
                  <a:srgbClr val="6E0918"/>
                </a:solidFill>
              </a:rPr>
              <a:t> </a:t>
            </a:r>
            <a:r>
              <a:rPr lang="it-IT" sz="1600" dirty="0"/>
              <a:t>(YOLO, </a:t>
            </a:r>
            <a:r>
              <a:rPr lang="it-IT" sz="1600" dirty="0" err="1"/>
              <a:t>Faster</a:t>
            </a:r>
            <a:r>
              <a:rPr lang="it-IT" sz="1600" dirty="0"/>
              <a:t> R-CNN, SSD...).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/>
              <a:t>Recognition</a:t>
            </a:r>
            <a:r>
              <a:rPr lang="it-IT" sz="1600" dirty="0"/>
              <a:t> </a:t>
            </a:r>
            <a:r>
              <a:rPr lang="it-IT" sz="1600" dirty="0" err="1"/>
              <a:t>relies</a:t>
            </a:r>
            <a:r>
              <a:rPr lang="it-IT" sz="1600" dirty="0"/>
              <a:t> on </a:t>
            </a:r>
            <a:r>
              <a:rPr lang="it-IT" sz="1600" b="1" dirty="0" smtClean="0">
                <a:solidFill>
                  <a:srgbClr val="6E0918"/>
                </a:solidFill>
              </a:rPr>
              <a:t>OCR </a:t>
            </a:r>
            <a:r>
              <a:rPr lang="it-IT" sz="1600" b="1" dirty="0" err="1">
                <a:solidFill>
                  <a:srgbClr val="6E0918"/>
                </a:solidFill>
              </a:rPr>
              <a:t>E</a:t>
            </a:r>
            <a:r>
              <a:rPr lang="it-IT" sz="1600" b="1" dirty="0" err="1" smtClean="0">
                <a:solidFill>
                  <a:srgbClr val="6E0918"/>
                </a:solidFill>
              </a:rPr>
              <a:t>ngines</a:t>
            </a:r>
            <a:r>
              <a:rPr lang="it-IT" sz="1600" dirty="0" smtClean="0">
                <a:solidFill>
                  <a:srgbClr val="6E0918"/>
                </a:solidFill>
              </a:rPr>
              <a:t> </a:t>
            </a:r>
            <a:r>
              <a:rPr lang="it-IT" sz="1600" dirty="0"/>
              <a:t>or </a:t>
            </a:r>
            <a:r>
              <a:rPr lang="it-IT" sz="1600" b="1" dirty="0" err="1" smtClean="0">
                <a:solidFill>
                  <a:srgbClr val="6E0918"/>
                </a:solidFill>
              </a:rPr>
              <a:t>Deep</a:t>
            </a:r>
            <a:r>
              <a:rPr lang="it-IT" sz="1600" b="1" dirty="0" smtClean="0">
                <a:solidFill>
                  <a:srgbClr val="6E0918"/>
                </a:solidFill>
              </a:rPr>
              <a:t> Learning OCR </a:t>
            </a:r>
            <a:r>
              <a:rPr lang="it-IT" sz="1600" b="1" dirty="0" err="1" smtClean="0">
                <a:solidFill>
                  <a:srgbClr val="6E0918"/>
                </a:solidFill>
              </a:rPr>
              <a:t>Models</a:t>
            </a:r>
            <a:endParaRPr lang="it-IT" sz="160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xmlns="" id="{CB8C0142-D142-E94A-B8E2-93030193E6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</a:t>
            </a:fld>
            <a:endParaRPr lang="it-IT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xmlns="" id="{EB009F95-9C04-7446-83F2-B5E179DF52E1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77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56628028-0382-744E-918D-40FC00E68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6E0918"/>
                </a:solidFill>
              </a:rPr>
              <a:t>S.O.T.A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xmlns="" id="{F854F1A8-81A9-2E4B-B169-B2CD931485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8</a:t>
            </a:fld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xmlns="" id="{9DA25A49-2022-A447-9DE5-FAAB12B4595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xmlns="" id="{5C56BCB5-01EB-9D53-182A-8E464BB2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34" y="1911274"/>
            <a:ext cx="8473418" cy="132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9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A9510EFB-D2D5-6B04-BE53-ACA3D39DF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rgbClr val="016778"/>
                </a:solidFill>
              </a:rPr>
              <a:t>Proposed</a:t>
            </a:r>
            <a:r>
              <a:rPr lang="it-IT" dirty="0">
                <a:solidFill>
                  <a:srgbClr val="016778"/>
                </a:solidFill>
              </a:rPr>
              <a:t> </a:t>
            </a:r>
            <a:r>
              <a:rPr lang="it-IT" dirty="0" err="1">
                <a:solidFill>
                  <a:srgbClr val="016778"/>
                </a:solidFill>
              </a:rPr>
              <a:t>methods</a:t>
            </a:r>
            <a:endParaRPr lang="it-IT" dirty="0">
              <a:solidFill>
                <a:srgbClr val="016778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xmlns="" id="{1AE3CE53-113E-EA6B-512C-A46A7399AD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>
                <a:solidFill>
                  <a:srgbClr val="016778"/>
                </a:solidFill>
              </a:rPr>
              <a:t>From Baseline to </a:t>
            </a:r>
            <a:r>
              <a:rPr lang="it-IT" dirty="0" err="1">
                <a:solidFill>
                  <a:srgbClr val="016778"/>
                </a:solidFill>
              </a:rPr>
              <a:t>Final</a:t>
            </a:r>
            <a:r>
              <a:rPr lang="it-IT" dirty="0">
                <a:solidFill>
                  <a:srgbClr val="016778"/>
                </a:solidFill>
              </a:rPr>
              <a:t> Model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xmlns="" id="{4C280C40-71F9-A406-E8DE-D422BD9C470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61902" y="645443"/>
            <a:ext cx="3374400" cy="37959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implemented</a:t>
            </a:r>
            <a:r>
              <a:rPr lang="it-IT" sz="1600" dirty="0"/>
              <a:t> a </a:t>
            </a:r>
            <a:r>
              <a:rPr lang="it-IT" sz="1600" b="1" dirty="0" err="1">
                <a:solidFill>
                  <a:srgbClr val="6E0918"/>
                </a:solidFill>
              </a:rPr>
              <a:t>simple</a:t>
            </a:r>
            <a:r>
              <a:rPr lang="it-IT" sz="1600" b="1" dirty="0">
                <a:solidFill>
                  <a:srgbClr val="6E0918"/>
                </a:solidFill>
              </a:rPr>
              <a:t> baseline</a:t>
            </a:r>
            <a:r>
              <a:rPr lang="it-IT" sz="1600" dirty="0">
                <a:solidFill>
                  <a:srgbClr val="6E0918"/>
                </a:solidFill>
              </a:rPr>
              <a:t> </a:t>
            </a:r>
            <a:r>
              <a:rPr lang="it-IT" sz="1600" dirty="0"/>
              <a:t>for </a:t>
            </a:r>
            <a:r>
              <a:rPr lang="it-IT" sz="1600" dirty="0" err="1"/>
              <a:t>both</a:t>
            </a:r>
            <a:r>
              <a:rPr lang="it-IT" sz="1600" dirty="0"/>
              <a:t> </a:t>
            </a:r>
            <a:r>
              <a:rPr lang="it-IT" sz="1600" dirty="0" err="1"/>
              <a:t>detection</a:t>
            </a:r>
            <a:r>
              <a:rPr lang="it-IT" sz="1600" dirty="0"/>
              <a:t> and </a:t>
            </a:r>
            <a:r>
              <a:rPr lang="it-IT" sz="1600" dirty="0" err="1"/>
              <a:t>recognition</a:t>
            </a:r>
            <a:endParaRPr lang="it-IT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 smtClean="0"/>
              <a:t>We</a:t>
            </a:r>
            <a:r>
              <a:rPr lang="it-IT" sz="1600" dirty="0" smtClean="0"/>
              <a:t> </a:t>
            </a:r>
            <a:r>
              <a:rPr lang="it-IT" sz="1600" dirty="0" err="1"/>
              <a:t>reproduced</a:t>
            </a:r>
            <a:r>
              <a:rPr lang="it-IT" sz="1600" dirty="0"/>
              <a:t> and </a:t>
            </a:r>
            <a:r>
              <a:rPr lang="it-IT" sz="1600" dirty="0" err="1"/>
              <a:t>trained</a:t>
            </a:r>
            <a:r>
              <a:rPr lang="it-IT" sz="1600" dirty="0"/>
              <a:t> the </a:t>
            </a:r>
            <a:r>
              <a:rPr lang="it-IT" sz="1600" b="1" dirty="0">
                <a:solidFill>
                  <a:srgbClr val="6E0918"/>
                </a:solidFill>
              </a:rPr>
              <a:t>YOLOv5 + PDLPR model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</a:t>
            </a:r>
            <a:r>
              <a:rPr lang="it-IT" sz="1600" dirty="0" err="1"/>
              <a:t>proposed</a:t>
            </a:r>
            <a:r>
              <a:rPr lang="it-IT" sz="1600" dirty="0"/>
              <a:t> in the </a:t>
            </a:r>
            <a:r>
              <a:rPr lang="it-IT" sz="1600" dirty="0" err="1"/>
              <a:t>reference</a:t>
            </a:r>
            <a:r>
              <a:rPr lang="it-IT" sz="1600" dirty="0"/>
              <a:t> paper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/>
              <a:t>Explored</a:t>
            </a:r>
            <a:r>
              <a:rPr lang="it-IT" sz="1600" dirty="0"/>
              <a:t> </a:t>
            </a:r>
            <a:r>
              <a:rPr lang="it-IT" sz="1600" b="1" dirty="0">
                <a:solidFill>
                  <a:srgbClr val="6E0918"/>
                </a:solidFill>
              </a:rPr>
              <a:t>alternative models</a:t>
            </a:r>
            <a:r>
              <a:rPr lang="it-IT" sz="1600" dirty="0">
                <a:solidFill>
                  <a:srgbClr val="6E0918"/>
                </a:solidFill>
              </a:rPr>
              <a:t> </a:t>
            </a:r>
            <a:r>
              <a:rPr lang="it-IT" sz="1600" dirty="0"/>
              <a:t>like </a:t>
            </a:r>
            <a:r>
              <a:rPr lang="it-IT" sz="1600" dirty="0" err="1"/>
              <a:t>Holistic</a:t>
            </a:r>
            <a:r>
              <a:rPr lang="it-IT" sz="1600" dirty="0"/>
              <a:t> </a:t>
            </a:r>
            <a:r>
              <a:rPr lang="it-IT" sz="1600" dirty="0" smtClean="0"/>
              <a:t>CNN, </a:t>
            </a:r>
            <a:r>
              <a:rPr lang="it-IT" sz="1600" dirty="0"/>
              <a:t>LPRNET and CRNN for </a:t>
            </a:r>
            <a:r>
              <a:rPr lang="it-IT" sz="1600" dirty="0" err="1"/>
              <a:t>recognition</a:t>
            </a:r>
            <a:endParaRPr lang="it-IT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 err="1" smtClean="0"/>
              <a:t>Trained</a:t>
            </a:r>
            <a:r>
              <a:rPr lang="it-IT" sz="1600" dirty="0" smtClean="0"/>
              <a:t> </a:t>
            </a:r>
            <a:r>
              <a:rPr lang="it-IT" sz="1600" dirty="0"/>
              <a:t>and </a:t>
            </a:r>
            <a:r>
              <a:rPr lang="it-IT" sz="1600" dirty="0" err="1"/>
              <a:t>evaluated</a:t>
            </a:r>
            <a:r>
              <a:rPr lang="it-IT" sz="1600" dirty="0"/>
              <a:t> </a:t>
            </a:r>
            <a:r>
              <a:rPr lang="it-IT" sz="1600" dirty="0" err="1"/>
              <a:t>all</a:t>
            </a:r>
            <a:r>
              <a:rPr lang="it-IT" sz="1600" dirty="0"/>
              <a:t> models on the </a:t>
            </a:r>
            <a:r>
              <a:rPr lang="it-IT" sz="1600" b="1" dirty="0">
                <a:solidFill>
                  <a:srgbClr val="6E0918"/>
                </a:solidFill>
              </a:rPr>
              <a:t>CCPD dataset</a:t>
            </a:r>
            <a:r>
              <a:rPr lang="it-IT" sz="1600" dirty="0"/>
              <a:t>, </a:t>
            </a:r>
            <a:r>
              <a:rPr lang="it-IT" sz="1600" dirty="0" err="1"/>
              <a:t>using</a:t>
            </a:r>
            <a:r>
              <a:rPr lang="it-IT" sz="1600" dirty="0"/>
              <a:t> </a:t>
            </a:r>
            <a:r>
              <a:rPr lang="it-IT" sz="1600" dirty="0" err="1"/>
              <a:t>consistent</a:t>
            </a:r>
            <a:r>
              <a:rPr lang="it-IT" sz="1600" dirty="0"/>
              <a:t> </a:t>
            </a:r>
            <a:r>
              <a:rPr lang="it-IT" sz="1600" dirty="0" err="1"/>
              <a:t>metrics</a:t>
            </a:r>
            <a:endParaRPr lang="it-IT" sz="1600" dirty="0"/>
          </a:p>
          <a:p>
            <a:pPr marL="146050" indent="0">
              <a:buNone/>
            </a:pPr>
            <a:endParaRPr lang="it-IT" sz="160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xmlns="" id="{771014EE-1C2C-26DE-20AF-FE5CA6E28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9</a:t>
            </a:fld>
            <a:endParaRPr lang="it-IT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xmlns="" id="{61DED9C9-BB5C-8ED5-6273-3134893163EE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41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991</Words>
  <Application>Microsoft Office PowerPoint</Application>
  <PresentationFormat>Presentazione su schermo (16:9)</PresentationFormat>
  <Paragraphs>167</Paragraphs>
  <Slides>26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3" baseType="lpstr">
      <vt:lpstr>Arial</vt:lpstr>
      <vt:lpstr>Raleway</vt:lpstr>
      <vt:lpstr>Catamaran</vt:lpstr>
      <vt:lpstr>Lato</vt:lpstr>
      <vt:lpstr>Helvetica</vt:lpstr>
      <vt:lpstr>-apple-system</vt:lpstr>
      <vt:lpstr>Streamline</vt:lpstr>
      <vt:lpstr>Car Plate Recognition and Reconstruction with Deep Learning</vt:lpstr>
      <vt:lpstr>Table of contents</vt:lpstr>
      <vt:lpstr>Task overview </vt:lpstr>
      <vt:lpstr>Presentazione standard di PowerPoint</vt:lpstr>
      <vt:lpstr>Dataset </vt:lpstr>
      <vt:lpstr>CCPD 2019</vt:lpstr>
      <vt:lpstr>State of the art</vt:lpstr>
      <vt:lpstr>S.O.T.A</vt:lpstr>
      <vt:lpstr>Proposed methods</vt:lpstr>
      <vt:lpstr>Detection – Baseline with SimpleCNN </vt:lpstr>
      <vt:lpstr>Detection – Yolov5s for Plate Recognition</vt:lpstr>
      <vt:lpstr>Detection with Yolo</vt:lpstr>
      <vt:lpstr>Recogniction - Holistic CNN vs CRNN vs LPRNet</vt:lpstr>
      <vt:lpstr>PDLPR - License Plate Character Recognition </vt:lpstr>
      <vt:lpstr>Our setup</vt:lpstr>
      <vt:lpstr>Results</vt:lpstr>
      <vt:lpstr>Detection – SimpleCNN vs Yolov5s</vt:lpstr>
      <vt:lpstr>YOLOv5s metrics </vt:lpstr>
      <vt:lpstr>Recognition baseline models performance</vt:lpstr>
      <vt:lpstr>PDLPR metrics on different test datasets</vt:lpstr>
      <vt:lpstr>PDLPR model - Successes and Failures</vt:lpstr>
      <vt:lpstr>Conclusions</vt:lpstr>
      <vt:lpstr>Summary of key findings</vt:lpstr>
      <vt:lpstr>Future Work</vt:lpstr>
      <vt:lpstr>References</vt:lpstr>
      <vt:lpstr>Thank you for the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Plate Recognition and Reconstruction with Deep Learning</dc:title>
  <dc:creator>Alessandro Tagliaferri</dc:creator>
  <cp:lastModifiedBy>Alessandro Tagliaferri</cp:lastModifiedBy>
  <cp:revision>19</cp:revision>
  <dcterms:modified xsi:type="dcterms:W3CDTF">2025-07-22T18:11:46Z</dcterms:modified>
</cp:coreProperties>
</file>